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7" r:id="rId1"/>
  </p:sldMasterIdLst>
  <p:notesMasterIdLst>
    <p:notesMasterId r:id="rId57"/>
  </p:notesMasterIdLst>
  <p:sldIdLst>
    <p:sldId id="303" r:id="rId2"/>
    <p:sldId id="475" r:id="rId3"/>
    <p:sldId id="304" r:id="rId4"/>
    <p:sldId id="305" r:id="rId5"/>
    <p:sldId id="307" r:id="rId6"/>
    <p:sldId id="309" r:id="rId7"/>
    <p:sldId id="310" r:id="rId8"/>
    <p:sldId id="311" r:id="rId9"/>
    <p:sldId id="322" r:id="rId10"/>
    <p:sldId id="316" r:id="rId11"/>
    <p:sldId id="318" r:id="rId12"/>
    <p:sldId id="317" r:id="rId13"/>
    <p:sldId id="319" r:id="rId14"/>
    <p:sldId id="489" r:id="rId15"/>
    <p:sldId id="490" r:id="rId16"/>
    <p:sldId id="456" r:id="rId17"/>
    <p:sldId id="457" r:id="rId18"/>
    <p:sldId id="458" r:id="rId19"/>
    <p:sldId id="459" r:id="rId20"/>
    <p:sldId id="492" r:id="rId21"/>
    <p:sldId id="362" r:id="rId22"/>
    <p:sldId id="453" r:id="rId23"/>
    <p:sldId id="454" r:id="rId24"/>
    <p:sldId id="463" r:id="rId25"/>
    <p:sldId id="464" r:id="rId26"/>
    <p:sldId id="465" r:id="rId27"/>
    <p:sldId id="348" r:id="rId28"/>
    <p:sldId id="462" r:id="rId29"/>
    <p:sldId id="469" r:id="rId30"/>
    <p:sldId id="471" r:id="rId31"/>
    <p:sldId id="473" r:id="rId32"/>
    <p:sldId id="491" r:id="rId33"/>
    <p:sldId id="499" r:id="rId34"/>
    <p:sldId id="467" r:id="rId35"/>
    <p:sldId id="468" r:id="rId36"/>
    <p:sldId id="478" r:id="rId37"/>
    <p:sldId id="460" r:id="rId38"/>
    <p:sldId id="497" r:id="rId39"/>
    <p:sldId id="479" r:id="rId40"/>
    <p:sldId id="480" r:id="rId41"/>
    <p:sldId id="503" r:id="rId42"/>
    <p:sldId id="481" r:id="rId43"/>
    <p:sldId id="482" r:id="rId44"/>
    <p:sldId id="495" r:id="rId45"/>
    <p:sldId id="496" r:id="rId46"/>
    <p:sldId id="477" r:id="rId47"/>
    <p:sldId id="485" r:id="rId48"/>
    <p:sldId id="486" r:id="rId49"/>
    <p:sldId id="500" r:id="rId50"/>
    <p:sldId id="501" r:id="rId51"/>
    <p:sldId id="502" r:id="rId52"/>
    <p:sldId id="498" r:id="rId53"/>
    <p:sldId id="476" r:id="rId54"/>
    <p:sldId id="493" r:id="rId55"/>
    <p:sldId id="494" r:id="rId56"/>
  </p:sldIdLst>
  <p:sldSz cx="9144000" cy="5143500" type="screen16x9"/>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4025" indent="3175" algn="l" rtl="0" fontAlgn="base">
      <a:spcBef>
        <a:spcPct val="0"/>
      </a:spcBef>
      <a:spcAft>
        <a:spcPct val="0"/>
      </a:spcAft>
      <a:defRPr kern="1200">
        <a:solidFill>
          <a:schemeClr val="tx1"/>
        </a:solidFill>
        <a:latin typeface="Arial" charset="0"/>
        <a:ea typeface="+mn-ea"/>
        <a:cs typeface="Arial" charset="0"/>
      </a:defRPr>
    </a:lvl2pPr>
    <a:lvl3pPr marL="911225" indent="3175" algn="l" rtl="0" fontAlgn="base">
      <a:spcBef>
        <a:spcPct val="0"/>
      </a:spcBef>
      <a:spcAft>
        <a:spcPct val="0"/>
      </a:spcAft>
      <a:defRPr kern="1200">
        <a:solidFill>
          <a:schemeClr val="tx1"/>
        </a:solidFill>
        <a:latin typeface="Arial" charset="0"/>
        <a:ea typeface="+mn-ea"/>
        <a:cs typeface="Arial" charset="0"/>
      </a:defRPr>
    </a:lvl3pPr>
    <a:lvl4pPr marL="1368425" indent="3175" algn="l" rtl="0" fontAlgn="base">
      <a:spcBef>
        <a:spcPct val="0"/>
      </a:spcBef>
      <a:spcAft>
        <a:spcPct val="0"/>
      </a:spcAft>
      <a:defRPr kern="1200">
        <a:solidFill>
          <a:schemeClr val="tx1"/>
        </a:solidFill>
        <a:latin typeface="Arial" charset="0"/>
        <a:ea typeface="+mn-ea"/>
        <a:cs typeface="Arial" charset="0"/>
      </a:defRPr>
    </a:lvl4pPr>
    <a:lvl5pPr marL="1825625" indent="3175"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58" autoAdjust="0"/>
    <p:restoredTop sz="94660"/>
  </p:normalViewPr>
  <p:slideViewPr>
    <p:cSldViewPr>
      <p:cViewPr>
        <p:scale>
          <a:sx n="78" d="100"/>
          <a:sy n="78" d="100"/>
        </p:scale>
        <p:origin x="-1152" y="-642"/>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A416E63D-6FE6-4F57-BDA1-BE63B038A781}" type="datetimeFigureOut">
              <a:rPr lang="ru-RU"/>
              <a:pPr>
                <a:defRPr/>
              </a:pPr>
              <a:t>06.06.2020</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C39415E2-52C4-4136-A5FC-26605F08409A}"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4025" algn="l" rtl="0" eaLnBrk="0" fontAlgn="base" hangingPunct="0">
      <a:spcBef>
        <a:spcPct val="30000"/>
      </a:spcBef>
      <a:spcAft>
        <a:spcPct val="0"/>
      </a:spcAft>
      <a:defRPr sz="1200" kern="1200">
        <a:solidFill>
          <a:schemeClr val="tx1"/>
        </a:solidFill>
        <a:latin typeface="+mn-lt"/>
        <a:ea typeface="+mn-ea"/>
        <a:cs typeface="+mn-cs"/>
      </a:defRPr>
    </a:lvl2pPr>
    <a:lvl3pPr marL="911225" algn="l" rtl="0" eaLnBrk="0" fontAlgn="base" hangingPunct="0">
      <a:spcBef>
        <a:spcPct val="30000"/>
      </a:spcBef>
      <a:spcAft>
        <a:spcPct val="0"/>
      </a:spcAft>
      <a:defRPr sz="1200" kern="1200">
        <a:solidFill>
          <a:schemeClr val="tx1"/>
        </a:solidFill>
        <a:latin typeface="+mn-lt"/>
        <a:ea typeface="+mn-ea"/>
        <a:cs typeface="+mn-cs"/>
      </a:defRPr>
    </a:lvl3pPr>
    <a:lvl4pPr marL="1368425" algn="l" rtl="0" eaLnBrk="0" fontAlgn="base" hangingPunct="0">
      <a:spcBef>
        <a:spcPct val="30000"/>
      </a:spcBef>
      <a:spcAft>
        <a:spcPct val="0"/>
      </a:spcAft>
      <a:defRPr sz="1200" kern="1200">
        <a:solidFill>
          <a:schemeClr val="tx1"/>
        </a:solidFill>
        <a:latin typeface="+mn-lt"/>
        <a:ea typeface="+mn-ea"/>
        <a:cs typeface="+mn-cs"/>
      </a:defRPr>
    </a:lvl4pPr>
    <a:lvl5pPr marL="1825625" algn="l" rtl="0" eaLnBrk="0" fontAlgn="base" hangingPunct="0">
      <a:spcBef>
        <a:spcPct val="30000"/>
      </a:spcBef>
      <a:spcAft>
        <a:spcPct val="0"/>
      </a:spcAft>
      <a:defRPr sz="1200" kern="1200">
        <a:solidFill>
          <a:schemeClr val="tx1"/>
        </a:solidFill>
        <a:latin typeface="+mn-lt"/>
        <a:ea typeface="+mn-ea"/>
        <a:cs typeface="+mn-cs"/>
      </a:defRPr>
    </a:lvl5pPr>
    <a:lvl6pPr marL="2284815" algn="l" defTabSz="913926" rtl="0" eaLnBrk="1" latinLnBrk="0" hangingPunct="1">
      <a:defRPr sz="1200" kern="1200">
        <a:solidFill>
          <a:schemeClr val="tx1"/>
        </a:solidFill>
        <a:latin typeface="+mn-lt"/>
        <a:ea typeface="+mn-ea"/>
        <a:cs typeface="+mn-cs"/>
      </a:defRPr>
    </a:lvl6pPr>
    <a:lvl7pPr marL="2741778" algn="l" defTabSz="913926" rtl="0" eaLnBrk="1" latinLnBrk="0" hangingPunct="1">
      <a:defRPr sz="1200" kern="1200">
        <a:solidFill>
          <a:schemeClr val="tx1"/>
        </a:solidFill>
        <a:latin typeface="+mn-lt"/>
        <a:ea typeface="+mn-ea"/>
        <a:cs typeface="+mn-cs"/>
      </a:defRPr>
    </a:lvl7pPr>
    <a:lvl8pPr marL="3198740" algn="l" defTabSz="913926" rtl="0" eaLnBrk="1" latinLnBrk="0" hangingPunct="1">
      <a:defRPr sz="1200" kern="1200">
        <a:solidFill>
          <a:schemeClr val="tx1"/>
        </a:solidFill>
        <a:latin typeface="+mn-lt"/>
        <a:ea typeface="+mn-ea"/>
        <a:cs typeface="+mn-cs"/>
      </a:defRPr>
    </a:lvl8pPr>
    <a:lvl9pPr marL="3655704" algn="l" defTabSz="91392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3"/>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pPr defTabSz="407988" fontAlgn="base">
              <a:spcBef>
                <a:spcPct val="0"/>
              </a:spcBef>
              <a:spcAft>
                <a:spcPct val="0"/>
              </a:spcAft>
            </a:pPr>
            <a:r>
              <a:rPr lang="ru-RU" smtClean="0">
                <a:latin typeface="Arial" charset="0"/>
                <a:cs typeface="Arial" charset="0"/>
              </a:rPr>
              <a:t>Ученые МГУ и космические исследования 2009</a:t>
            </a:r>
          </a:p>
        </p:txBody>
      </p:sp>
      <p:sp>
        <p:nvSpPr>
          <p:cNvPr id="84995" name="Rectangle 7"/>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pPr defTabSz="407988" fontAlgn="base">
              <a:spcBef>
                <a:spcPct val="0"/>
              </a:spcBef>
              <a:spcAft>
                <a:spcPct val="0"/>
              </a:spcAft>
            </a:pPr>
            <a:r>
              <a:rPr lang="ru-RU" smtClean="0">
                <a:latin typeface="Arial" charset="0"/>
                <a:cs typeface="Arial" charset="0"/>
              </a:rPr>
              <a:t>Ученые МГУ и космические исследования 2009</a:t>
            </a:r>
          </a:p>
        </p:txBody>
      </p:sp>
      <p:sp>
        <p:nvSpPr>
          <p:cNvPr id="84996"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407988" fontAlgn="base">
              <a:spcBef>
                <a:spcPct val="0"/>
              </a:spcBef>
              <a:spcAft>
                <a:spcPct val="0"/>
              </a:spcAft>
            </a:pPr>
            <a:fld id="{3EC47554-85FA-4782-A631-1C9FCC2D5D75}" type="slidenum">
              <a:rPr lang="ru-RU" smtClean="0">
                <a:latin typeface="Arial" charset="0"/>
                <a:cs typeface="Arial" charset="0"/>
              </a:rPr>
              <a:pPr defTabSz="407988" fontAlgn="base">
                <a:spcBef>
                  <a:spcPct val="0"/>
                </a:spcBef>
                <a:spcAft>
                  <a:spcPct val="0"/>
                </a:spcAft>
              </a:pPr>
              <a:t>1</a:t>
            </a:fld>
            <a:endParaRPr lang="ru-RU" smtClean="0">
              <a:latin typeface="Arial" charset="0"/>
              <a:cs typeface="Arial" charset="0"/>
            </a:endParaRPr>
          </a:p>
        </p:txBody>
      </p:sp>
      <p:sp>
        <p:nvSpPr>
          <p:cNvPr id="84997" name="Rectangle 1"/>
          <p:cNvSpPr>
            <a:spLocks noGrp="1" noRot="1" noChangeAspect="1" noChangeArrowheads="1" noTextEdit="1"/>
          </p:cNvSpPr>
          <p:nvPr>
            <p:ph type="sldImg"/>
          </p:nvPr>
        </p:nvSpPr>
        <p:spPr bwMode="auto">
          <a:xfrm>
            <a:off x="382588" y="687388"/>
            <a:ext cx="6092825" cy="3427412"/>
          </a:xfrm>
          <a:solidFill>
            <a:srgbClr val="FFFFFF"/>
          </a:solidFill>
          <a:ln>
            <a:solidFill>
              <a:srgbClr val="000000"/>
            </a:solidFill>
            <a:miter lim="800000"/>
            <a:headEnd/>
            <a:tailEnd/>
          </a:ln>
        </p:spPr>
      </p:sp>
      <p:sp>
        <p:nvSpPr>
          <p:cNvPr id="84998" name="Rectangle 2"/>
          <p:cNvSpPr>
            <a:spLocks noGrp="1" noChangeArrowheads="1"/>
          </p:cNvSpPr>
          <p:nvPr>
            <p:ph type="body" idx="1"/>
          </p:nvPr>
        </p:nvSpPr>
        <p:spPr bwMode="auto">
          <a:xfrm>
            <a:off x="684213" y="4341813"/>
            <a:ext cx="5489575" cy="4114800"/>
          </a:xfrm>
          <a:noFill/>
        </p:spPr>
        <p:txBody>
          <a:bodyPr wrap="none" numCol="1" anchor="ctr" anchorCtr="0" compatLnSpc="1">
            <a:prstTxWarp prst="textNoShape">
              <a:avLst/>
            </a:prstTxWarp>
          </a:bodyPr>
          <a:lstStyle/>
          <a:p>
            <a:endParaRPr lang="ru-RU" smtClean="0">
              <a:latin typeface="Times New Roman" pitchFamily="18" charset="0"/>
            </a:endParaRPr>
          </a:p>
        </p:txBody>
      </p:sp>
      <p:sp>
        <p:nvSpPr>
          <p:cNvPr id="84999" name="Text Box 3"/>
          <p:cNvSpPr txBox="1">
            <a:spLocks noChangeArrowheads="1"/>
          </p:cNvSpPr>
          <p:nvPr/>
        </p:nvSpPr>
        <p:spPr bwMode="auto">
          <a:xfrm>
            <a:off x="0" y="8686800"/>
            <a:ext cx="2971800" cy="455613"/>
          </a:xfrm>
          <a:prstGeom prst="rect">
            <a:avLst/>
          </a:prstGeom>
          <a:noFill/>
          <a:ln w="9525">
            <a:noFill/>
            <a:round/>
            <a:headEnd/>
            <a:tailEnd/>
          </a:ln>
        </p:spPr>
        <p:txBody>
          <a:bodyPr lIns="88843" tIns="44583" rIns="88843" bIns="44583" anchor="b"/>
          <a:lstStyle/>
          <a:p>
            <a:pPr>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pPr>
            <a:r>
              <a:rPr lang="ru-RU" sz="1200">
                <a:solidFill>
                  <a:srgbClr val="000000"/>
                </a:solidFill>
              </a:rPr>
              <a:t>Ученые МГУ и космические исследования 2009</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86019"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latin typeface="Times New Roman" pitchFamily="18" charset="0"/>
            </a:endParaRPr>
          </a:p>
        </p:txBody>
      </p:sp>
      <p:sp>
        <p:nvSpPr>
          <p:cNvPr id="86020"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407988" fontAlgn="base">
              <a:spcBef>
                <a:spcPct val="0"/>
              </a:spcBef>
              <a:spcAft>
                <a:spcPct val="0"/>
              </a:spcAft>
            </a:pPr>
            <a:fld id="{DB932E53-6815-4A46-BC2E-2F108F69AF57}" type="slidenum">
              <a:rPr lang="en-US" smtClean="0">
                <a:latin typeface="Times New Roman" pitchFamily="18" charset="0"/>
                <a:cs typeface="Arial" charset="0"/>
              </a:rPr>
              <a:pPr defTabSz="407988" fontAlgn="base">
                <a:spcBef>
                  <a:spcPct val="0"/>
                </a:spcBef>
                <a:spcAft>
                  <a:spcPct val="0"/>
                </a:spcAft>
              </a:pPr>
              <a:t>3</a:t>
            </a:fld>
            <a:endParaRPr lang="en-US" smtClean="0">
              <a:latin typeface="Times New Roman" pitchFamily="18"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87043"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latin typeface="Times New Roman" pitchFamily="18" charset="0"/>
            </a:endParaRPr>
          </a:p>
        </p:txBody>
      </p:sp>
      <p:sp>
        <p:nvSpPr>
          <p:cNvPr id="87044" name="Нижний колонтитул 3"/>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407988" fontAlgn="base">
              <a:spcBef>
                <a:spcPct val="0"/>
              </a:spcBef>
              <a:spcAft>
                <a:spcPct val="0"/>
              </a:spcAft>
            </a:pPr>
            <a:r>
              <a:rPr lang="ru-RU" smtClean="0">
                <a:latin typeface="Times New Roman" pitchFamily="18" charset="0"/>
                <a:cs typeface="Arial" charset="0"/>
              </a:rPr>
              <a:t>Ученые МГУ и космические исследования 2009</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0" y="8685213"/>
            <a:ext cx="2971800" cy="457200"/>
          </a:xfrm>
          <a:prstGeom prst="rect">
            <a:avLst/>
          </a:prstGeom>
          <a:noFill/>
          <a:ln w="9525">
            <a:noFill/>
            <a:miter lim="800000"/>
            <a:headEnd/>
            <a:tailEnd/>
          </a:ln>
        </p:spPr>
        <p:txBody>
          <a:bodyPr lIns="91429" tIns="45714" rIns="91429" bIns="45714" anchor="b"/>
          <a:lstStyle/>
          <a:p>
            <a:endParaRPr lang="en-US" sz="1200"/>
          </a:p>
        </p:txBody>
      </p:sp>
      <p:sp>
        <p:nvSpPr>
          <p:cNvPr id="88067" name="Rectangle 1"/>
          <p:cNvSpPr>
            <a:spLocks noGrp="1" noRot="1" noChangeAspect="1" noChangeArrowheads="1" noTextEdit="1"/>
          </p:cNvSpPr>
          <p:nvPr>
            <p:ph type="sldImg"/>
          </p:nvPr>
        </p:nvSpPr>
        <p:spPr bwMode="auto">
          <a:xfrm>
            <a:off x="381000" y="685800"/>
            <a:ext cx="6096000" cy="3429000"/>
          </a:xfrm>
          <a:solidFill>
            <a:srgbClr val="FFFFFF"/>
          </a:solidFill>
          <a:ln>
            <a:solidFill>
              <a:srgbClr val="000000"/>
            </a:solidFill>
            <a:miter lim="800000"/>
            <a:headEnd/>
            <a:tailEnd/>
          </a:ln>
        </p:spPr>
      </p:sp>
      <p:sp>
        <p:nvSpPr>
          <p:cNvPr id="88068" name="Rectangle 2"/>
          <p:cNvSpPr>
            <a:spLocks noGrp="1" noChangeArrowheads="1"/>
          </p:cNvSpPr>
          <p:nvPr>
            <p:ph type="body" idx="1"/>
          </p:nvPr>
        </p:nvSpPr>
        <p:spPr bwMode="auto">
          <a:noFill/>
        </p:spPr>
        <p:txBody>
          <a:bodyPr wrap="none" numCol="1" anchor="ctr" anchorCtr="0" compatLnSpc="1">
            <a:prstTxWarp prst="textNoShape">
              <a:avLst/>
            </a:prstTxWarp>
          </a:bodyPr>
          <a:lstStyle/>
          <a:p>
            <a:pPr>
              <a:spcBef>
                <a:spcPct val="0"/>
              </a:spcBef>
            </a:pPr>
            <a:endParaRPr lang="en-US"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89091"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7172"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4D2F255-D3CF-4782-AA89-FCFEED673D36}" type="slidenum">
              <a:rPr lang="ru-RU" smtClean="0">
                <a:solidFill>
                  <a:srgbClr val="000000"/>
                </a:solidFill>
                <a:latin typeface="Arial" charset="0"/>
              </a:rPr>
              <a:pPr fontAlgn="base">
                <a:spcBef>
                  <a:spcPct val="0"/>
                </a:spcBef>
                <a:spcAft>
                  <a:spcPct val="0"/>
                </a:spcAft>
                <a:defRPr/>
              </a:pPr>
              <a:t>18</a:t>
            </a:fld>
            <a:endParaRPr lang="ru-RU" smtClean="0">
              <a:solidFill>
                <a:srgbClr val="000000"/>
              </a:solidFill>
              <a:latin typeface="Arial" charset="0"/>
            </a:endParaRPr>
          </a:p>
        </p:txBody>
      </p:sp>
      <p:sp>
        <p:nvSpPr>
          <p:cNvPr id="7173" name="Нижний колонтитул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it-IT" smtClean="0">
                <a:solidFill>
                  <a:srgbClr val="000000"/>
                </a:solidFill>
                <a:latin typeface="Arial" charset="0"/>
              </a:rPr>
              <a:t>Vladimir LIpunov -  Università degli Studi di Ferrara, 24 Nov 2016</a:t>
            </a:r>
            <a:endParaRPr lang="ru-RU" smtClean="0">
              <a:solidFill>
                <a:srgbClr val="000000"/>
              </a:solidFill>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1597496"/>
            <a:ext cx="7773120" cy="110279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321" y="2914146"/>
            <a:ext cx="6400800" cy="1314498"/>
          </a:xfrm>
        </p:spPr>
        <p:txBody>
          <a:bodyPr/>
          <a:lstStyle>
            <a:lvl1pPr marL="0" indent="0" algn="ctr">
              <a:buNone/>
              <a:defRPr/>
            </a:lvl1pPr>
            <a:lvl2pPr marL="370052" indent="0" algn="ctr">
              <a:buNone/>
              <a:defRPr/>
            </a:lvl2pPr>
            <a:lvl3pPr marL="740111" indent="0" algn="ctr">
              <a:buNone/>
              <a:defRPr/>
            </a:lvl3pPr>
            <a:lvl4pPr marL="1110167" indent="0" algn="ctr">
              <a:buNone/>
              <a:defRPr/>
            </a:lvl4pPr>
            <a:lvl5pPr marL="1480224" indent="0" algn="ctr">
              <a:buNone/>
              <a:defRPr/>
            </a:lvl5pPr>
            <a:lvl6pPr marL="1850279" indent="0" algn="ctr">
              <a:buNone/>
              <a:defRPr/>
            </a:lvl6pPr>
            <a:lvl7pPr marL="2220337" indent="0" algn="ctr">
              <a:buNone/>
              <a:defRPr/>
            </a:lvl7pPr>
            <a:lvl8pPr marL="2590390" indent="0" algn="ctr">
              <a:buNone/>
              <a:defRPr/>
            </a:lvl8pPr>
            <a:lvl9pPr marL="2960448" indent="0" algn="ctr">
              <a:buNone/>
              <a:defRPr/>
            </a:lvl9pPr>
          </a:lstStyle>
          <a:p>
            <a:r>
              <a:rPr lang="en-US" smtClean="0"/>
              <a:t>Click to edit Master subtitle style</a:t>
            </a:r>
            <a:endParaRPr lang="en-US"/>
          </a:p>
        </p:txBody>
      </p:sp>
      <p:sp>
        <p:nvSpPr>
          <p:cNvPr id="4" name="Rectangle 3"/>
          <p:cNvSpPr>
            <a:spLocks noGrp="1" noChangeArrowheads="1"/>
          </p:cNvSpPr>
          <p:nvPr>
            <p:ph type="dt" idx="10"/>
          </p:nvPr>
        </p:nvSpPr>
        <p:spPr>
          <a:ln/>
        </p:spPr>
        <p:txBody>
          <a:bodyPr/>
          <a:lstStyle>
            <a:lvl1pPr>
              <a:defRPr/>
            </a:lvl1pPr>
          </a:lstStyle>
          <a:p>
            <a:pPr>
              <a:defRPr/>
            </a:pPr>
            <a:fld id="{EC74184C-B0B4-430C-8AA4-C3F99EF63611}" type="datetime1">
              <a:rPr lang="ru-RU" smtClean="0"/>
              <a:pPr>
                <a:defRPr/>
              </a:pPr>
              <a:t>06.06.2020</a:t>
            </a:fld>
            <a:endParaRPr lang="en-US"/>
          </a:p>
        </p:txBody>
      </p:sp>
      <p:sp>
        <p:nvSpPr>
          <p:cNvPr id="5" name="Rectangle 4"/>
          <p:cNvSpPr>
            <a:spLocks noGrp="1" noChangeArrowheads="1"/>
          </p:cNvSpPr>
          <p:nvPr>
            <p:ph type="ftr" idx="11"/>
          </p:nvPr>
        </p:nvSpPr>
        <p:spPr>
          <a:ln/>
        </p:spPr>
        <p:txBody>
          <a:bodyPr/>
          <a:lstStyle>
            <a:lvl1pPr>
              <a:defRPr/>
            </a:lvl1pPr>
          </a:lstStyle>
          <a:p>
            <a:pPr>
              <a:defRPr/>
            </a:pPr>
            <a:r>
              <a:rPr lang="en-US" dirty="0" smtClean="0"/>
              <a:t>Vladimir Lipunov, Optical  Observations Reveal  Strong Evidence for High Energy Neutrino Progenitor, 05 June 2020</a:t>
            </a:r>
            <a:endParaRPr lang="en-US" dirty="0"/>
          </a:p>
        </p:txBody>
      </p:sp>
      <p:sp>
        <p:nvSpPr>
          <p:cNvPr id="6" name="Rectangle 5"/>
          <p:cNvSpPr>
            <a:spLocks noGrp="1" noChangeArrowheads="1"/>
          </p:cNvSpPr>
          <p:nvPr>
            <p:ph type="sldNum" idx="12"/>
          </p:nvPr>
        </p:nvSpPr>
        <p:spPr>
          <a:ln/>
        </p:spPr>
        <p:txBody>
          <a:bodyPr/>
          <a:lstStyle>
            <a:lvl1pPr>
              <a:defRPr/>
            </a:lvl1pPr>
          </a:lstStyle>
          <a:p>
            <a:pPr>
              <a:defRPr/>
            </a:pPr>
            <a:fld id="{8BA5B643-F1D7-4F8B-9BFD-53ED9EA10B5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fld id="{1F0022DF-E13F-4DF8-A2B7-A3FAC2FA8C25}" type="datetime1">
              <a:rPr lang="ru-RU" smtClean="0"/>
              <a:pPr>
                <a:defRPr/>
              </a:pPr>
              <a:t>06.06.2020</a:t>
            </a:fld>
            <a:endParaRPr lang="en-US"/>
          </a:p>
        </p:txBody>
      </p:sp>
      <p:sp>
        <p:nvSpPr>
          <p:cNvPr id="5" name="Rectangle 4"/>
          <p:cNvSpPr>
            <a:spLocks noGrp="1" noChangeArrowheads="1"/>
          </p:cNvSpPr>
          <p:nvPr>
            <p:ph type="ftr" idx="11"/>
          </p:nvPr>
        </p:nvSpPr>
        <p:spPr>
          <a:ln/>
        </p:spPr>
        <p:txBody>
          <a:bodyPr/>
          <a:lstStyle>
            <a:lvl1pPr>
              <a:defRPr/>
            </a:lvl1pPr>
          </a:lstStyle>
          <a:p>
            <a:pPr>
              <a:defRPr/>
            </a:pPr>
            <a:r>
              <a:rPr lang="en-US" dirty="0" smtClean="0"/>
              <a:t>Vladimir Lipunov, Optical  Observations Reveal  Strong Evidence for High Energy Neutrino Progenitor, 05 June 2020</a:t>
            </a:r>
            <a:endParaRPr lang="en-US" dirty="0"/>
          </a:p>
        </p:txBody>
      </p:sp>
      <p:sp>
        <p:nvSpPr>
          <p:cNvPr id="6" name="Rectangle 5"/>
          <p:cNvSpPr>
            <a:spLocks noGrp="1" noChangeArrowheads="1"/>
          </p:cNvSpPr>
          <p:nvPr>
            <p:ph type="sldNum" idx="12"/>
          </p:nvPr>
        </p:nvSpPr>
        <p:spPr>
          <a:ln/>
        </p:spPr>
        <p:txBody>
          <a:bodyPr/>
          <a:lstStyle>
            <a:lvl1pPr>
              <a:defRPr/>
            </a:lvl1pPr>
          </a:lstStyle>
          <a:p>
            <a:pPr>
              <a:defRPr/>
            </a:pPr>
            <a:fld id="{6531295B-7D55-458C-B8D8-26047EEFE2A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880" y="205227"/>
            <a:ext cx="2056320" cy="398021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6481" y="205227"/>
            <a:ext cx="6032160" cy="398021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fld id="{F94D9585-45F9-4C36-A3BB-67691DBCEE5B}" type="datetime1">
              <a:rPr lang="ru-RU" smtClean="0"/>
              <a:pPr>
                <a:defRPr/>
              </a:pPr>
              <a:t>06.06.2020</a:t>
            </a:fld>
            <a:endParaRPr lang="en-US"/>
          </a:p>
        </p:txBody>
      </p:sp>
      <p:sp>
        <p:nvSpPr>
          <p:cNvPr id="5" name="Rectangle 4"/>
          <p:cNvSpPr>
            <a:spLocks noGrp="1" noChangeArrowheads="1"/>
          </p:cNvSpPr>
          <p:nvPr>
            <p:ph type="ftr" idx="11"/>
          </p:nvPr>
        </p:nvSpPr>
        <p:spPr>
          <a:ln/>
        </p:spPr>
        <p:txBody>
          <a:bodyPr/>
          <a:lstStyle>
            <a:lvl1pPr>
              <a:defRPr/>
            </a:lvl1pPr>
          </a:lstStyle>
          <a:p>
            <a:pPr>
              <a:defRPr/>
            </a:pPr>
            <a:r>
              <a:rPr lang="en-US" dirty="0" smtClean="0"/>
              <a:t>Vladimir Lipunov, Optical  Observations Reveal  Strong Evidence for High Energy Neutrino Progenitor, 05 June 2020</a:t>
            </a:r>
            <a:endParaRPr lang="en-US" dirty="0"/>
          </a:p>
        </p:txBody>
      </p:sp>
      <p:sp>
        <p:nvSpPr>
          <p:cNvPr id="6" name="Rectangle 5"/>
          <p:cNvSpPr>
            <a:spLocks noGrp="1" noChangeArrowheads="1"/>
          </p:cNvSpPr>
          <p:nvPr>
            <p:ph type="sldNum" idx="12"/>
          </p:nvPr>
        </p:nvSpPr>
        <p:spPr>
          <a:ln/>
        </p:spPr>
        <p:txBody>
          <a:bodyPr/>
          <a:lstStyle>
            <a:lvl1pPr>
              <a:defRPr/>
            </a:lvl1pPr>
          </a:lstStyle>
          <a:p>
            <a:pPr>
              <a:defRPr/>
            </a:pPr>
            <a:fld id="{80E771CE-931A-4C63-97B5-3F4B9677285B}"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05222"/>
            <a:ext cx="8226720" cy="857610"/>
          </a:xfrm>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fld id="{C3105934-2AA6-489D-A9E5-545C088DBFD8}" type="datetime1">
              <a:rPr lang="ru-RU" smtClean="0"/>
              <a:pPr>
                <a:defRPr/>
              </a:pPr>
              <a:t>06.06.2020</a:t>
            </a:fld>
            <a:endParaRPr lang="en-US"/>
          </a:p>
        </p:txBody>
      </p:sp>
      <p:sp>
        <p:nvSpPr>
          <p:cNvPr id="4" name="Rectangle 4"/>
          <p:cNvSpPr>
            <a:spLocks noGrp="1" noChangeArrowheads="1"/>
          </p:cNvSpPr>
          <p:nvPr>
            <p:ph type="ftr" idx="11"/>
          </p:nvPr>
        </p:nvSpPr>
        <p:spPr>
          <a:ln/>
        </p:spPr>
        <p:txBody>
          <a:bodyPr/>
          <a:lstStyle>
            <a:lvl1pPr>
              <a:defRPr/>
            </a:lvl1pPr>
          </a:lstStyle>
          <a:p>
            <a:pPr>
              <a:defRPr/>
            </a:pPr>
            <a:r>
              <a:rPr lang="en-US" dirty="0" smtClean="0"/>
              <a:t>Vladimir Lipunov, Optical  Observations Reveal  Strong Evidence for High Energy Neutrino Progenitor, 05 June 2020</a:t>
            </a:r>
            <a:endParaRPr lang="en-US" dirty="0"/>
          </a:p>
        </p:txBody>
      </p:sp>
      <p:sp>
        <p:nvSpPr>
          <p:cNvPr id="5" name="Rectangle 5"/>
          <p:cNvSpPr>
            <a:spLocks noGrp="1" noChangeArrowheads="1"/>
          </p:cNvSpPr>
          <p:nvPr>
            <p:ph type="sldNum" idx="12"/>
          </p:nvPr>
        </p:nvSpPr>
        <p:spPr>
          <a:ln/>
        </p:spPr>
        <p:txBody>
          <a:bodyPr/>
          <a:lstStyle>
            <a:lvl1pPr>
              <a:defRPr/>
            </a:lvl1pPr>
          </a:lstStyle>
          <a:p>
            <a:pPr>
              <a:defRPr/>
            </a:pPr>
            <a:fld id="{F52A0C84-9D53-4405-AF78-92AE2DCDB62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fld id="{4C9E6984-816C-4F86-B100-4669B8012CA1}" type="datetime1">
              <a:rPr lang="ru-RU" smtClean="0"/>
              <a:pPr>
                <a:defRPr/>
              </a:pPr>
              <a:t>06.06.2020</a:t>
            </a:fld>
            <a:endParaRPr lang="en-US"/>
          </a:p>
        </p:txBody>
      </p:sp>
      <p:sp>
        <p:nvSpPr>
          <p:cNvPr id="5" name="Rectangle 4"/>
          <p:cNvSpPr>
            <a:spLocks noGrp="1" noChangeArrowheads="1"/>
          </p:cNvSpPr>
          <p:nvPr>
            <p:ph type="ftr" idx="11"/>
          </p:nvPr>
        </p:nvSpPr>
        <p:spPr>
          <a:ln/>
        </p:spPr>
        <p:txBody>
          <a:bodyPr/>
          <a:lstStyle>
            <a:lvl1pPr>
              <a:defRPr/>
            </a:lvl1pPr>
          </a:lstStyle>
          <a:p>
            <a:pPr>
              <a:defRPr/>
            </a:pPr>
            <a:r>
              <a:rPr lang="en-US" dirty="0" smtClean="0"/>
              <a:t>Vladimir Lipunov, Optical  Observations Reveal  Strong Evidence for High Energy Neutrino Progenitor, 05 June 2020</a:t>
            </a:r>
            <a:endParaRPr lang="en-US" dirty="0"/>
          </a:p>
        </p:txBody>
      </p:sp>
      <p:sp>
        <p:nvSpPr>
          <p:cNvPr id="6" name="Rectangle 5"/>
          <p:cNvSpPr>
            <a:spLocks noGrp="1" noChangeArrowheads="1"/>
          </p:cNvSpPr>
          <p:nvPr>
            <p:ph type="sldNum" idx="12"/>
          </p:nvPr>
        </p:nvSpPr>
        <p:spPr>
          <a:ln/>
        </p:spPr>
        <p:txBody>
          <a:bodyPr/>
          <a:lstStyle>
            <a:lvl1pPr>
              <a:defRPr/>
            </a:lvl1pPr>
          </a:lstStyle>
          <a:p>
            <a:pPr>
              <a:defRPr/>
            </a:pPr>
            <a:fld id="{D5F3F551-EE07-4D08-AB20-DA2B581EBC6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3305156"/>
            <a:ext cx="7771680" cy="1021787"/>
          </a:xfrm>
        </p:spPr>
        <p:txBody>
          <a:bodyPr anchor="t"/>
          <a:lstStyle>
            <a:lvl1pPr algn="l">
              <a:defRPr sz="32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179674"/>
            <a:ext cx="7771680" cy="1125478"/>
          </a:xfrm>
        </p:spPr>
        <p:txBody>
          <a:bodyPr anchor="b"/>
          <a:lstStyle>
            <a:lvl1pPr marL="0" indent="0">
              <a:buNone/>
              <a:defRPr sz="1600"/>
            </a:lvl1pPr>
            <a:lvl2pPr marL="370052" indent="0">
              <a:buNone/>
              <a:defRPr sz="1500"/>
            </a:lvl2pPr>
            <a:lvl3pPr marL="740111" indent="0">
              <a:buNone/>
              <a:defRPr sz="1400"/>
            </a:lvl3pPr>
            <a:lvl4pPr marL="1110167" indent="0">
              <a:buNone/>
              <a:defRPr sz="1100"/>
            </a:lvl4pPr>
            <a:lvl5pPr marL="1480224" indent="0">
              <a:buNone/>
              <a:defRPr sz="1100"/>
            </a:lvl5pPr>
            <a:lvl6pPr marL="1850279" indent="0">
              <a:buNone/>
              <a:defRPr sz="1100"/>
            </a:lvl6pPr>
            <a:lvl7pPr marL="2220337" indent="0">
              <a:buNone/>
              <a:defRPr sz="1100"/>
            </a:lvl7pPr>
            <a:lvl8pPr marL="2590390" indent="0">
              <a:buNone/>
              <a:defRPr sz="1100"/>
            </a:lvl8pPr>
            <a:lvl9pPr marL="2960448" indent="0">
              <a:buNone/>
              <a:defRPr sz="1100"/>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fld id="{DA39CB67-DC61-40AA-A3F8-5DA9D10157D0}" type="datetime1">
              <a:rPr lang="ru-RU" smtClean="0"/>
              <a:pPr>
                <a:defRPr/>
              </a:pPr>
              <a:t>06.06.2020</a:t>
            </a:fld>
            <a:endParaRPr lang="en-US"/>
          </a:p>
        </p:txBody>
      </p:sp>
      <p:sp>
        <p:nvSpPr>
          <p:cNvPr id="5" name="Rectangle 4"/>
          <p:cNvSpPr>
            <a:spLocks noGrp="1" noChangeArrowheads="1"/>
          </p:cNvSpPr>
          <p:nvPr>
            <p:ph type="ftr" idx="11"/>
          </p:nvPr>
        </p:nvSpPr>
        <p:spPr>
          <a:ln/>
        </p:spPr>
        <p:txBody>
          <a:bodyPr/>
          <a:lstStyle>
            <a:lvl1pPr>
              <a:defRPr/>
            </a:lvl1pPr>
          </a:lstStyle>
          <a:p>
            <a:pPr>
              <a:defRPr/>
            </a:pPr>
            <a:r>
              <a:rPr lang="en-US" dirty="0" smtClean="0"/>
              <a:t>Vladimir Lipunov, Optical  Observations Reveal  Strong Evidence for High Energy Neutrino Progenitor, 05 June 2020</a:t>
            </a:r>
            <a:endParaRPr lang="en-US" dirty="0"/>
          </a:p>
        </p:txBody>
      </p:sp>
      <p:sp>
        <p:nvSpPr>
          <p:cNvPr id="6" name="Rectangle 5"/>
          <p:cNvSpPr>
            <a:spLocks noGrp="1" noChangeArrowheads="1"/>
          </p:cNvSpPr>
          <p:nvPr>
            <p:ph type="sldNum" idx="12"/>
          </p:nvPr>
        </p:nvSpPr>
        <p:spPr>
          <a:ln/>
        </p:spPr>
        <p:txBody>
          <a:bodyPr/>
          <a:lstStyle>
            <a:lvl1pPr>
              <a:defRPr/>
            </a:lvl1pPr>
          </a:lstStyle>
          <a:p>
            <a:pPr>
              <a:defRPr/>
            </a:pPr>
            <a:fld id="{B0297AF6-A560-4C2C-9CD5-3E28550C71D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0" y="1203255"/>
            <a:ext cx="4043520" cy="2982193"/>
          </a:xfrm>
        </p:spPr>
        <p:txBody>
          <a:bodyPr/>
          <a:lstStyle>
            <a:lvl1pPr>
              <a:defRPr sz="23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8241" y="1203255"/>
            <a:ext cx="4044960" cy="2982193"/>
          </a:xfrm>
        </p:spPr>
        <p:txBody>
          <a:bodyPr/>
          <a:lstStyle>
            <a:lvl1pPr>
              <a:defRPr sz="23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pPr>
              <a:defRPr/>
            </a:pPr>
            <a:fld id="{1C72CB77-04C3-4251-BBE5-2078B5D8BDA7}" type="datetime1">
              <a:rPr lang="ru-RU" smtClean="0"/>
              <a:pPr>
                <a:defRPr/>
              </a:pPr>
              <a:t>06.06.2020</a:t>
            </a:fld>
            <a:endParaRPr lang="en-US"/>
          </a:p>
        </p:txBody>
      </p:sp>
      <p:sp>
        <p:nvSpPr>
          <p:cNvPr id="6" name="Rectangle 4"/>
          <p:cNvSpPr>
            <a:spLocks noGrp="1" noChangeArrowheads="1"/>
          </p:cNvSpPr>
          <p:nvPr>
            <p:ph type="ftr" idx="11"/>
          </p:nvPr>
        </p:nvSpPr>
        <p:spPr>
          <a:ln/>
        </p:spPr>
        <p:txBody>
          <a:bodyPr/>
          <a:lstStyle>
            <a:lvl1pPr>
              <a:defRPr/>
            </a:lvl1pPr>
          </a:lstStyle>
          <a:p>
            <a:pPr>
              <a:defRPr/>
            </a:pPr>
            <a:r>
              <a:rPr lang="en-US" dirty="0" smtClean="0"/>
              <a:t>Vladimir Lipunov, Optical  Observations Reveal  Strong Evidence for High Energy Neutrino Progenitor, 05 June 2020</a:t>
            </a:r>
            <a:endParaRPr lang="en-US" dirty="0"/>
          </a:p>
        </p:txBody>
      </p:sp>
      <p:sp>
        <p:nvSpPr>
          <p:cNvPr id="7" name="Rectangle 5"/>
          <p:cNvSpPr>
            <a:spLocks noGrp="1" noChangeArrowheads="1"/>
          </p:cNvSpPr>
          <p:nvPr>
            <p:ph type="sldNum" idx="12"/>
          </p:nvPr>
        </p:nvSpPr>
        <p:spPr>
          <a:ln/>
        </p:spPr>
        <p:txBody>
          <a:bodyPr/>
          <a:lstStyle>
            <a:lvl1pPr>
              <a:defRPr/>
            </a:lvl1pPr>
          </a:lstStyle>
          <a:p>
            <a:pPr>
              <a:defRPr/>
            </a:pPr>
            <a:fld id="{6E38EC45-0561-4814-B501-DF135E7A928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2" y="206303"/>
            <a:ext cx="8229600" cy="85653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151401"/>
            <a:ext cx="4039200" cy="479570"/>
          </a:xfrm>
        </p:spPr>
        <p:txBody>
          <a:bodyPr anchor="b"/>
          <a:lstStyle>
            <a:lvl1pPr marL="0" indent="0">
              <a:buNone/>
              <a:defRPr sz="1900" b="1"/>
            </a:lvl1pPr>
            <a:lvl2pPr marL="370052" indent="0">
              <a:buNone/>
              <a:defRPr sz="1600" b="1"/>
            </a:lvl2pPr>
            <a:lvl3pPr marL="740111" indent="0">
              <a:buNone/>
              <a:defRPr sz="1500" b="1"/>
            </a:lvl3pPr>
            <a:lvl4pPr marL="1110167" indent="0">
              <a:buNone/>
              <a:defRPr sz="1400" b="1"/>
            </a:lvl4pPr>
            <a:lvl5pPr marL="1480224" indent="0">
              <a:buNone/>
              <a:defRPr sz="1400" b="1"/>
            </a:lvl5pPr>
            <a:lvl6pPr marL="1850279" indent="0">
              <a:buNone/>
              <a:defRPr sz="1400" b="1"/>
            </a:lvl6pPr>
            <a:lvl7pPr marL="2220337" indent="0">
              <a:buNone/>
              <a:defRPr sz="1400" b="1"/>
            </a:lvl7pPr>
            <a:lvl8pPr marL="2590390" indent="0">
              <a:buNone/>
              <a:defRPr sz="1400" b="1"/>
            </a:lvl8pPr>
            <a:lvl9pPr marL="2960448"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920" y="1630974"/>
            <a:ext cx="4039200" cy="2963831"/>
          </a:xfrm>
        </p:spPr>
        <p:txBody>
          <a:bodyPr/>
          <a:lstStyle>
            <a:lvl1pPr>
              <a:defRPr sz="1900"/>
            </a:lvl1pPr>
            <a:lvl2pPr>
              <a:defRPr sz="16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2" y="1151401"/>
            <a:ext cx="4042080" cy="479570"/>
          </a:xfrm>
        </p:spPr>
        <p:txBody>
          <a:bodyPr anchor="b"/>
          <a:lstStyle>
            <a:lvl1pPr marL="0" indent="0">
              <a:buNone/>
              <a:defRPr sz="1900" b="1"/>
            </a:lvl1pPr>
            <a:lvl2pPr marL="370052" indent="0">
              <a:buNone/>
              <a:defRPr sz="1600" b="1"/>
            </a:lvl2pPr>
            <a:lvl3pPr marL="740111" indent="0">
              <a:buNone/>
              <a:defRPr sz="1500" b="1"/>
            </a:lvl3pPr>
            <a:lvl4pPr marL="1110167" indent="0">
              <a:buNone/>
              <a:defRPr sz="1400" b="1"/>
            </a:lvl4pPr>
            <a:lvl5pPr marL="1480224" indent="0">
              <a:buNone/>
              <a:defRPr sz="1400" b="1"/>
            </a:lvl5pPr>
            <a:lvl6pPr marL="1850279" indent="0">
              <a:buNone/>
              <a:defRPr sz="1400" b="1"/>
            </a:lvl6pPr>
            <a:lvl7pPr marL="2220337" indent="0">
              <a:buNone/>
              <a:defRPr sz="1400" b="1"/>
            </a:lvl7pPr>
            <a:lvl8pPr marL="2590390" indent="0">
              <a:buNone/>
              <a:defRPr sz="1400" b="1"/>
            </a:lvl8pPr>
            <a:lvl9pPr marL="2960448"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442" y="1630974"/>
            <a:ext cx="4042080" cy="2963831"/>
          </a:xfrm>
        </p:spPr>
        <p:txBody>
          <a:bodyPr/>
          <a:lstStyle>
            <a:lvl1pPr>
              <a:defRPr sz="1900"/>
            </a:lvl1pPr>
            <a:lvl2pPr>
              <a:defRPr sz="16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idx="10"/>
          </p:nvPr>
        </p:nvSpPr>
        <p:spPr>
          <a:ln/>
        </p:spPr>
        <p:txBody>
          <a:bodyPr/>
          <a:lstStyle>
            <a:lvl1pPr>
              <a:defRPr/>
            </a:lvl1pPr>
          </a:lstStyle>
          <a:p>
            <a:pPr>
              <a:defRPr/>
            </a:pPr>
            <a:fld id="{A5C5F7CE-6FFB-48EF-AD03-67D1B1D0AA13}" type="datetime1">
              <a:rPr lang="ru-RU" smtClean="0"/>
              <a:pPr>
                <a:defRPr/>
              </a:pPr>
              <a:t>06.06.2020</a:t>
            </a:fld>
            <a:endParaRPr lang="en-US"/>
          </a:p>
        </p:txBody>
      </p:sp>
      <p:sp>
        <p:nvSpPr>
          <p:cNvPr id="8" name="Rectangle 4"/>
          <p:cNvSpPr>
            <a:spLocks noGrp="1" noChangeArrowheads="1"/>
          </p:cNvSpPr>
          <p:nvPr>
            <p:ph type="ftr" idx="11"/>
          </p:nvPr>
        </p:nvSpPr>
        <p:spPr>
          <a:ln/>
        </p:spPr>
        <p:txBody>
          <a:bodyPr/>
          <a:lstStyle>
            <a:lvl1pPr>
              <a:defRPr/>
            </a:lvl1pPr>
          </a:lstStyle>
          <a:p>
            <a:pPr>
              <a:defRPr/>
            </a:pPr>
            <a:r>
              <a:rPr lang="en-US" dirty="0" smtClean="0"/>
              <a:t>Vladimir Lipunov, Optical  Observations Reveal  Strong Evidence for High Energy Neutrino Progenitor, 05 June 2020</a:t>
            </a:r>
            <a:endParaRPr lang="en-US" dirty="0"/>
          </a:p>
        </p:txBody>
      </p:sp>
      <p:sp>
        <p:nvSpPr>
          <p:cNvPr id="9" name="Rectangle 5"/>
          <p:cNvSpPr>
            <a:spLocks noGrp="1" noChangeArrowheads="1"/>
          </p:cNvSpPr>
          <p:nvPr>
            <p:ph type="sldNum" idx="12"/>
          </p:nvPr>
        </p:nvSpPr>
        <p:spPr>
          <a:ln/>
        </p:spPr>
        <p:txBody>
          <a:bodyPr/>
          <a:lstStyle>
            <a:lvl1pPr>
              <a:defRPr/>
            </a:lvl1pPr>
          </a:lstStyle>
          <a:p>
            <a:pPr>
              <a:defRPr/>
            </a:pPr>
            <a:fld id="{1E7D1E0E-1715-4954-89E0-4EF369D5D94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fld id="{2563F671-07DE-49C9-8E9C-8EF8F3172DFD}" type="datetime1">
              <a:rPr lang="ru-RU" smtClean="0"/>
              <a:pPr>
                <a:defRPr/>
              </a:pPr>
              <a:t>06.06.2020</a:t>
            </a:fld>
            <a:endParaRPr lang="en-US"/>
          </a:p>
        </p:txBody>
      </p:sp>
      <p:sp>
        <p:nvSpPr>
          <p:cNvPr id="4" name="Rectangle 4"/>
          <p:cNvSpPr>
            <a:spLocks noGrp="1" noChangeArrowheads="1"/>
          </p:cNvSpPr>
          <p:nvPr>
            <p:ph type="ftr" idx="11"/>
          </p:nvPr>
        </p:nvSpPr>
        <p:spPr>
          <a:ln/>
        </p:spPr>
        <p:txBody>
          <a:bodyPr/>
          <a:lstStyle>
            <a:lvl1pPr>
              <a:defRPr/>
            </a:lvl1pPr>
          </a:lstStyle>
          <a:p>
            <a:pPr>
              <a:defRPr/>
            </a:pPr>
            <a:r>
              <a:rPr lang="en-US" dirty="0" smtClean="0"/>
              <a:t>Vladimir Lipunov, Optical  Observations Reveal  Strong Evidence for High Energy Neutrino Progenitor, 05 June 2020</a:t>
            </a:r>
            <a:endParaRPr lang="en-US" dirty="0"/>
          </a:p>
        </p:txBody>
      </p:sp>
      <p:sp>
        <p:nvSpPr>
          <p:cNvPr id="5" name="Rectangle 5"/>
          <p:cNvSpPr>
            <a:spLocks noGrp="1" noChangeArrowheads="1"/>
          </p:cNvSpPr>
          <p:nvPr>
            <p:ph type="sldNum" idx="12"/>
          </p:nvPr>
        </p:nvSpPr>
        <p:spPr>
          <a:ln/>
        </p:spPr>
        <p:txBody>
          <a:bodyPr/>
          <a:lstStyle>
            <a:lvl1pPr>
              <a:defRPr/>
            </a:lvl1pPr>
          </a:lstStyle>
          <a:p>
            <a:pPr>
              <a:defRPr/>
            </a:pPr>
            <a:fld id="{104E40A5-943B-42FF-B127-7070381CD4F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fld id="{10F7C062-B6B1-44D7-BD60-AEACDC89477F}" type="datetime1">
              <a:rPr lang="ru-RU" smtClean="0"/>
              <a:pPr>
                <a:defRPr/>
              </a:pPr>
              <a:t>06.06.2020</a:t>
            </a:fld>
            <a:endParaRPr lang="en-US"/>
          </a:p>
        </p:txBody>
      </p:sp>
      <p:sp>
        <p:nvSpPr>
          <p:cNvPr id="3" name="Rectangle 4"/>
          <p:cNvSpPr>
            <a:spLocks noGrp="1" noChangeArrowheads="1"/>
          </p:cNvSpPr>
          <p:nvPr>
            <p:ph type="ftr" idx="11"/>
          </p:nvPr>
        </p:nvSpPr>
        <p:spPr>
          <a:ln/>
        </p:spPr>
        <p:txBody>
          <a:bodyPr/>
          <a:lstStyle>
            <a:lvl1pPr>
              <a:defRPr/>
            </a:lvl1pPr>
          </a:lstStyle>
          <a:p>
            <a:pPr>
              <a:defRPr/>
            </a:pPr>
            <a:r>
              <a:rPr lang="en-US" dirty="0" smtClean="0"/>
              <a:t>Vladimir Lipunov, Optical  Observations Reveal  Strong Evidence for High Energy Neutrino Progenitor, 05 June 2020</a:t>
            </a:r>
            <a:endParaRPr lang="en-US" dirty="0"/>
          </a:p>
        </p:txBody>
      </p:sp>
      <p:sp>
        <p:nvSpPr>
          <p:cNvPr id="4" name="Rectangle 5"/>
          <p:cNvSpPr>
            <a:spLocks noGrp="1" noChangeArrowheads="1"/>
          </p:cNvSpPr>
          <p:nvPr>
            <p:ph type="sldNum" idx="12"/>
          </p:nvPr>
        </p:nvSpPr>
        <p:spPr>
          <a:ln/>
        </p:spPr>
        <p:txBody>
          <a:bodyPr/>
          <a:lstStyle>
            <a:lvl1pPr>
              <a:defRPr/>
            </a:lvl1pPr>
          </a:lstStyle>
          <a:p>
            <a:pPr>
              <a:defRPr/>
            </a:pPr>
            <a:fld id="{D835C45D-7B6B-456A-9483-27E1A8FDC00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05227"/>
            <a:ext cx="3008160" cy="870571"/>
          </a:xfrm>
        </p:spPr>
        <p:txBody>
          <a:bodyPr anchor="b"/>
          <a:lstStyle>
            <a:lvl1pPr algn="l">
              <a:defRPr sz="1600" b="1"/>
            </a:lvl1pPr>
          </a:lstStyle>
          <a:p>
            <a:r>
              <a:rPr lang="en-US" smtClean="0"/>
              <a:t>Click to edit Master title style</a:t>
            </a:r>
            <a:endParaRPr lang="en-US"/>
          </a:p>
        </p:txBody>
      </p:sp>
      <p:sp>
        <p:nvSpPr>
          <p:cNvPr id="3" name="Content Placeholder 2"/>
          <p:cNvSpPr>
            <a:spLocks noGrp="1"/>
          </p:cNvSpPr>
          <p:nvPr>
            <p:ph idx="1"/>
          </p:nvPr>
        </p:nvSpPr>
        <p:spPr>
          <a:xfrm>
            <a:off x="3575525" y="205224"/>
            <a:ext cx="5112000" cy="4389580"/>
          </a:xfrm>
        </p:spPr>
        <p:txBody>
          <a:bodyPr/>
          <a:lstStyle>
            <a:lvl1pPr>
              <a:defRPr sz="2600"/>
            </a:lvl1pPr>
            <a:lvl2pPr>
              <a:defRPr sz="23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075795"/>
            <a:ext cx="3008160" cy="3519009"/>
          </a:xfrm>
        </p:spPr>
        <p:txBody>
          <a:bodyPr/>
          <a:lstStyle>
            <a:lvl1pPr marL="0" indent="0">
              <a:buNone/>
              <a:defRPr sz="1100"/>
            </a:lvl1pPr>
            <a:lvl2pPr marL="370052" indent="0">
              <a:buNone/>
              <a:defRPr sz="1000"/>
            </a:lvl2pPr>
            <a:lvl3pPr marL="740111" indent="0">
              <a:buNone/>
              <a:defRPr sz="800"/>
            </a:lvl3pPr>
            <a:lvl4pPr marL="1110167" indent="0">
              <a:buNone/>
              <a:defRPr sz="700"/>
            </a:lvl4pPr>
            <a:lvl5pPr marL="1480224" indent="0">
              <a:buNone/>
              <a:defRPr sz="700"/>
            </a:lvl5pPr>
            <a:lvl6pPr marL="1850279" indent="0">
              <a:buNone/>
              <a:defRPr sz="700"/>
            </a:lvl6pPr>
            <a:lvl7pPr marL="2220337" indent="0">
              <a:buNone/>
              <a:defRPr sz="700"/>
            </a:lvl7pPr>
            <a:lvl8pPr marL="2590390" indent="0">
              <a:buNone/>
              <a:defRPr sz="700"/>
            </a:lvl8pPr>
            <a:lvl9pPr marL="2960448" indent="0">
              <a:buNone/>
              <a:defRPr sz="7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fld id="{80EC4103-866E-4628-8430-773CC58A271C}" type="datetime1">
              <a:rPr lang="ru-RU" smtClean="0"/>
              <a:pPr>
                <a:defRPr/>
              </a:pPr>
              <a:t>06.06.2020</a:t>
            </a:fld>
            <a:endParaRPr lang="en-US"/>
          </a:p>
        </p:txBody>
      </p:sp>
      <p:sp>
        <p:nvSpPr>
          <p:cNvPr id="6" name="Rectangle 4"/>
          <p:cNvSpPr>
            <a:spLocks noGrp="1" noChangeArrowheads="1"/>
          </p:cNvSpPr>
          <p:nvPr>
            <p:ph type="ftr" idx="11"/>
          </p:nvPr>
        </p:nvSpPr>
        <p:spPr>
          <a:ln/>
        </p:spPr>
        <p:txBody>
          <a:bodyPr/>
          <a:lstStyle>
            <a:lvl1pPr>
              <a:defRPr/>
            </a:lvl1pPr>
          </a:lstStyle>
          <a:p>
            <a:pPr>
              <a:defRPr/>
            </a:pPr>
            <a:r>
              <a:rPr lang="en-US" dirty="0" smtClean="0"/>
              <a:t>Vladimir Lipunov, Optical  Observations Reveal  Strong Evidence for High Energy Neutrino Progenitor, 05 June 2020</a:t>
            </a:r>
            <a:endParaRPr lang="en-US" dirty="0"/>
          </a:p>
        </p:txBody>
      </p:sp>
      <p:sp>
        <p:nvSpPr>
          <p:cNvPr id="7" name="Rectangle 5"/>
          <p:cNvSpPr>
            <a:spLocks noGrp="1" noChangeArrowheads="1"/>
          </p:cNvSpPr>
          <p:nvPr>
            <p:ph type="sldNum" idx="12"/>
          </p:nvPr>
        </p:nvSpPr>
        <p:spPr>
          <a:ln/>
        </p:spPr>
        <p:txBody>
          <a:bodyPr/>
          <a:lstStyle>
            <a:lvl1pPr>
              <a:defRPr/>
            </a:lvl1pPr>
          </a:lstStyle>
          <a:p>
            <a:pPr>
              <a:defRPr/>
            </a:pPr>
            <a:fld id="{5D888BE9-5D0E-4B55-B5FF-8E20D5074F1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5" y="3600020"/>
            <a:ext cx="5486400" cy="425565"/>
          </a:xfrm>
        </p:spPr>
        <p:txBody>
          <a:bodyPr anchor="b"/>
          <a:lstStyle>
            <a:lvl1pPr algn="l">
              <a:defRPr sz="1600" b="1"/>
            </a:lvl1pPr>
          </a:lstStyle>
          <a:p>
            <a:r>
              <a:rPr lang="en-US" smtClean="0"/>
              <a:t>Click to edit Master title style</a:t>
            </a:r>
            <a:endParaRPr lang="en-US"/>
          </a:p>
        </p:txBody>
      </p:sp>
      <p:sp>
        <p:nvSpPr>
          <p:cNvPr id="3" name="Picture Placeholder 2"/>
          <p:cNvSpPr>
            <a:spLocks noGrp="1"/>
          </p:cNvSpPr>
          <p:nvPr>
            <p:ph type="pic" idx="1"/>
          </p:nvPr>
        </p:nvSpPr>
        <p:spPr>
          <a:xfrm>
            <a:off x="1792805" y="459049"/>
            <a:ext cx="5486400" cy="3086964"/>
          </a:xfrm>
        </p:spPr>
        <p:txBody>
          <a:bodyPr/>
          <a:lstStyle>
            <a:lvl1pPr marL="0" indent="0">
              <a:buNone/>
              <a:defRPr sz="2600"/>
            </a:lvl1pPr>
            <a:lvl2pPr marL="370052" indent="0">
              <a:buNone/>
              <a:defRPr sz="2300"/>
            </a:lvl2pPr>
            <a:lvl3pPr marL="740111" indent="0">
              <a:buNone/>
              <a:defRPr sz="1900"/>
            </a:lvl3pPr>
            <a:lvl4pPr marL="1110167" indent="0">
              <a:buNone/>
              <a:defRPr sz="1600"/>
            </a:lvl4pPr>
            <a:lvl5pPr marL="1480224" indent="0">
              <a:buNone/>
              <a:defRPr sz="1600"/>
            </a:lvl5pPr>
            <a:lvl6pPr marL="1850279" indent="0">
              <a:buNone/>
              <a:defRPr sz="1600"/>
            </a:lvl6pPr>
            <a:lvl7pPr marL="2220337" indent="0">
              <a:buNone/>
              <a:defRPr sz="1600"/>
            </a:lvl7pPr>
            <a:lvl8pPr marL="2590390" indent="0">
              <a:buNone/>
              <a:defRPr sz="1600"/>
            </a:lvl8pPr>
            <a:lvl9pPr marL="2960448" indent="0">
              <a:buNone/>
              <a:defRPr sz="1600"/>
            </a:lvl9pPr>
          </a:lstStyle>
          <a:p>
            <a:pPr lvl="0"/>
            <a:endParaRPr lang="en-US" noProof="0" smtClean="0"/>
          </a:p>
        </p:txBody>
      </p:sp>
      <p:sp>
        <p:nvSpPr>
          <p:cNvPr id="4" name="Text Placeholder 3"/>
          <p:cNvSpPr>
            <a:spLocks noGrp="1"/>
          </p:cNvSpPr>
          <p:nvPr>
            <p:ph type="body" sz="half" idx="2"/>
          </p:nvPr>
        </p:nvSpPr>
        <p:spPr>
          <a:xfrm>
            <a:off x="1792805" y="4025585"/>
            <a:ext cx="5486400" cy="603783"/>
          </a:xfrm>
        </p:spPr>
        <p:txBody>
          <a:bodyPr/>
          <a:lstStyle>
            <a:lvl1pPr marL="0" indent="0">
              <a:buNone/>
              <a:defRPr sz="1100"/>
            </a:lvl1pPr>
            <a:lvl2pPr marL="370052" indent="0">
              <a:buNone/>
              <a:defRPr sz="1000"/>
            </a:lvl2pPr>
            <a:lvl3pPr marL="740111" indent="0">
              <a:buNone/>
              <a:defRPr sz="800"/>
            </a:lvl3pPr>
            <a:lvl4pPr marL="1110167" indent="0">
              <a:buNone/>
              <a:defRPr sz="700"/>
            </a:lvl4pPr>
            <a:lvl5pPr marL="1480224" indent="0">
              <a:buNone/>
              <a:defRPr sz="700"/>
            </a:lvl5pPr>
            <a:lvl6pPr marL="1850279" indent="0">
              <a:buNone/>
              <a:defRPr sz="700"/>
            </a:lvl6pPr>
            <a:lvl7pPr marL="2220337" indent="0">
              <a:buNone/>
              <a:defRPr sz="700"/>
            </a:lvl7pPr>
            <a:lvl8pPr marL="2590390" indent="0">
              <a:buNone/>
              <a:defRPr sz="700"/>
            </a:lvl8pPr>
            <a:lvl9pPr marL="2960448" indent="0">
              <a:buNone/>
              <a:defRPr sz="7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fld id="{05AC8B85-1915-49D7-8D24-6B7D4CB64303}" type="datetime1">
              <a:rPr lang="ru-RU" smtClean="0"/>
              <a:pPr>
                <a:defRPr/>
              </a:pPr>
              <a:t>06.06.2020</a:t>
            </a:fld>
            <a:endParaRPr lang="en-US"/>
          </a:p>
        </p:txBody>
      </p:sp>
      <p:sp>
        <p:nvSpPr>
          <p:cNvPr id="6" name="Rectangle 4"/>
          <p:cNvSpPr>
            <a:spLocks noGrp="1" noChangeArrowheads="1"/>
          </p:cNvSpPr>
          <p:nvPr>
            <p:ph type="ftr" idx="11"/>
          </p:nvPr>
        </p:nvSpPr>
        <p:spPr>
          <a:ln/>
        </p:spPr>
        <p:txBody>
          <a:bodyPr/>
          <a:lstStyle>
            <a:lvl1pPr>
              <a:defRPr/>
            </a:lvl1pPr>
          </a:lstStyle>
          <a:p>
            <a:pPr>
              <a:defRPr/>
            </a:pPr>
            <a:r>
              <a:rPr lang="en-US" dirty="0" smtClean="0"/>
              <a:t>Vladimir Lipunov, Optical  Observations Reveal  Strong Evidence for High Energy Neutrino Progenitor, 05 June 2020</a:t>
            </a:r>
            <a:endParaRPr lang="en-US" dirty="0"/>
          </a:p>
        </p:txBody>
      </p:sp>
      <p:sp>
        <p:nvSpPr>
          <p:cNvPr id="7" name="Rectangle 5"/>
          <p:cNvSpPr>
            <a:spLocks noGrp="1" noChangeArrowheads="1"/>
          </p:cNvSpPr>
          <p:nvPr>
            <p:ph type="sldNum" idx="12"/>
          </p:nvPr>
        </p:nvSpPr>
        <p:spPr>
          <a:ln/>
        </p:spPr>
        <p:txBody>
          <a:bodyPr/>
          <a:lstStyle>
            <a:lvl1pPr>
              <a:defRPr/>
            </a:lvl1pPr>
          </a:lstStyle>
          <a:p>
            <a:pPr>
              <a:defRPr/>
            </a:pPr>
            <a:fld id="{59FF72CF-8D7C-4B12-80D9-F6EC2E35E7E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l="-20000" r="-20000"/>
          </a:stretch>
        </a:blip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457207" y="204788"/>
            <a:ext cx="8226425" cy="858441"/>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GB" smtClean="0"/>
              <a:t>Для правки текста заголовка щелкните мышью</a:t>
            </a:r>
          </a:p>
        </p:txBody>
      </p:sp>
      <p:sp>
        <p:nvSpPr>
          <p:cNvPr id="2051" name="Rectangle 2"/>
          <p:cNvSpPr>
            <a:spLocks noGrp="1" noChangeArrowheads="1"/>
          </p:cNvSpPr>
          <p:nvPr>
            <p:ph type="body" idx="1"/>
          </p:nvPr>
        </p:nvSpPr>
        <p:spPr bwMode="auto">
          <a:xfrm>
            <a:off x="457207" y="1203722"/>
            <a:ext cx="8226425" cy="2981325"/>
          </a:xfrm>
          <a:prstGeom prst="rect">
            <a:avLst/>
          </a:prstGeom>
          <a:noFill/>
          <a:ln w="9525">
            <a:noFill/>
            <a:round/>
            <a:headEnd/>
            <a:tailEnd/>
          </a:ln>
        </p:spPr>
        <p:txBody>
          <a:bodyPr vert="horz" wrap="square" lIns="0" tIns="19581" rIns="0" bIns="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p:txBody>
      </p:sp>
      <p:sp>
        <p:nvSpPr>
          <p:cNvPr id="2" name="Rectangle 3"/>
          <p:cNvSpPr>
            <a:spLocks noGrp="1" noChangeArrowheads="1"/>
          </p:cNvSpPr>
          <p:nvPr>
            <p:ph type="dt"/>
          </p:nvPr>
        </p:nvSpPr>
        <p:spPr bwMode="auto">
          <a:xfrm>
            <a:off x="457200" y="4686302"/>
            <a:ext cx="2127250" cy="352425"/>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hangingPunct="0">
              <a:lnSpc>
                <a:spcPct val="93000"/>
              </a:lnSpc>
              <a:buClr>
                <a:srgbClr val="000000"/>
              </a:buClr>
              <a:buSzPct val="100000"/>
              <a:buFont typeface="Times New Roman" pitchFamily="18" charset="0"/>
              <a:buNone/>
              <a:defRPr sz="1100">
                <a:solidFill>
                  <a:srgbClr val="000000"/>
                </a:solidFill>
                <a:latin typeface="Times New Roman" pitchFamily="18" charset="0"/>
                <a:cs typeface="DejaVu Sans" pitchFamily="34" charset="0"/>
              </a:defRPr>
            </a:lvl1pPr>
          </a:lstStyle>
          <a:p>
            <a:pPr>
              <a:defRPr/>
            </a:pPr>
            <a:fld id="{B4559F21-DA65-4CB0-998F-B2053E4CB3E8}" type="datetime1">
              <a:rPr lang="ru-RU" smtClean="0"/>
              <a:pPr>
                <a:defRPr/>
              </a:pPr>
              <a:t>06.06.2020</a:t>
            </a:fld>
            <a:endParaRPr lang="en-US"/>
          </a:p>
        </p:txBody>
      </p:sp>
      <p:sp>
        <p:nvSpPr>
          <p:cNvPr id="1028" name="Rectangle 4"/>
          <p:cNvSpPr>
            <a:spLocks noGrp="1" noChangeArrowheads="1"/>
          </p:cNvSpPr>
          <p:nvPr>
            <p:ph type="ftr"/>
          </p:nvPr>
        </p:nvSpPr>
        <p:spPr bwMode="auto">
          <a:xfrm>
            <a:off x="3127375" y="4686302"/>
            <a:ext cx="2897188" cy="352425"/>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ctr" hangingPunct="0">
              <a:lnSpc>
                <a:spcPct val="93000"/>
              </a:lnSpc>
              <a:buClr>
                <a:srgbClr val="000000"/>
              </a:buClr>
              <a:buSzPct val="100000"/>
              <a:buFont typeface="Times New Roman" pitchFamily="18" charset="0"/>
              <a:buNone/>
              <a:defRPr sz="1100">
                <a:solidFill>
                  <a:srgbClr val="000000"/>
                </a:solidFill>
                <a:latin typeface="Times New Roman" pitchFamily="18" charset="0"/>
                <a:cs typeface="DejaVu Sans" pitchFamily="34" charset="0"/>
              </a:defRPr>
            </a:lvl1pPr>
          </a:lstStyle>
          <a:p>
            <a:pPr>
              <a:defRPr/>
            </a:pPr>
            <a:r>
              <a:rPr lang="en-US" dirty="0" smtClean="0"/>
              <a:t>Vladimir Lipunov, Optical  Observations Reveal  Strong Evidence for High Energy Neutrino Progenitor, 05 June 2020</a:t>
            </a:r>
            <a:endParaRPr lang="en-US" dirty="0"/>
          </a:p>
        </p:txBody>
      </p:sp>
      <p:sp>
        <p:nvSpPr>
          <p:cNvPr id="1029" name="Rectangle 5"/>
          <p:cNvSpPr>
            <a:spLocks noGrp="1" noChangeArrowheads="1"/>
          </p:cNvSpPr>
          <p:nvPr>
            <p:ph type="sldNum"/>
          </p:nvPr>
        </p:nvSpPr>
        <p:spPr bwMode="auto">
          <a:xfrm>
            <a:off x="6556375" y="4686302"/>
            <a:ext cx="2128838" cy="352425"/>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hangingPunct="0">
              <a:lnSpc>
                <a:spcPct val="93000"/>
              </a:lnSpc>
              <a:buClr>
                <a:srgbClr val="000000"/>
              </a:buClr>
              <a:buSzPct val="100000"/>
              <a:buFont typeface="Times New Roman" pitchFamily="18" charset="0"/>
              <a:buNone/>
              <a:defRPr sz="1100">
                <a:solidFill>
                  <a:srgbClr val="000000"/>
                </a:solidFill>
                <a:latin typeface="Times New Roman" pitchFamily="18" charset="0"/>
                <a:cs typeface="DejaVu Sans" pitchFamily="34" charset="0"/>
              </a:defRPr>
            </a:lvl1pPr>
          </a:lstStyle>
          <a:p>
            <a:pPr>
              <a:defRPr/>
            </a:pPr>
            <a:fld id="{D6C6F343-EFDE-4BC0-B5CF-0C4693CAE31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hf sldNum="0" hdr="0" dt="0"/>
  <p:txStyles>
    <p:titleStyle>
      <a:lvl1pPr algn="ctr" defTabSz="365125" rtl="0" eaLnBrk="0" fontAlgn="base" hangingPunct="0">
        <a:lnSpc>
          <a:spcPct val="94000"/>
        </a:lnSpc>
        <a:spcBef>
          <a:spcPct val="0"/>
        </a:spcBef>
        <a:spcAft>
          <a:spcPct val="0"/>
        </a:spcAft>
        <a:buClr>
          <a:srgbClr val="000000"/>
        </a:buClr>
        <a:buSzPct val="100000"/>
        <a:buFont typeface="Times New Roman" pitchFamily="18" charset="0"/>
        <a:defRPr sz="3600">
          <a:solidFill>
            <a:srgbClr val="000000"/>
          </a:solidFill>
          <a:latin typeface="+mj-lt"/>
          <a:ea typeface="+mj-ea"/>
          <a:cs typeface="+mj-cs"/>
        </a:defRPr>
      </a:lvl1pPr>
      <a:lvl2pPr algn="ctr" defTabSz="365125" rtl="0" eaLnBrk="0" fontAlgn="base" hangingPunct="0">
        <a:lnSpc>
          <a:spcPct val="94000"/>
        </a:lnSpc>
        <a:spcBef>
          <a:spcPct val="0"/>
        </a:spcBef>
        <a:spcAft>
          <a:spcPct val="0"/>
        </a:spcAft>
        <a:buClr>
          <a:srgbClr val="000000"/>
        </a:buClr>
        <a:buSzPct val="100000"/>
        <a:buFont typeface="Times New Roman" pitchFamily="18" charset="0"/>
        <a:defRPr sz="3600">
          <a:solidFill>
            <a:srgbClr val="000000"/>
          </a:solidFill>
          <a:latin typeface="Arial" charset="0"/>
          <a:ea typeface="Droid Sans Fallback" charset="0"/>
          <a:cs typeface="Droid Sans Fallback" charset="0"/>
        </a:defRPr>
      </a:lvl2pPr>
      <a:lvl3pPr algn="ctr" defTabSz="365125" rtl="0" eaLnBrk="0" fontAlgn="base" hangingPunct="0">
        <a:lnSpc>
          <a:spcPct val="94000"/>
        </a:lnSpc>
        <a:spcBef>
          <a:spcPct val="0"/>
        </a:spcBef>
        <a:spcAft>
          <a:spcPct val="0"/>
        </a:spcAft>
        <a:buClr>
          <a:srgbClr val="000000"/>
        </a:buClr>
        <a:buSzPct val="100000"/>
        <a:buFont typeface="Times New Roman" pitchFamily="18" charset="0"/>
        <a:defRPr sz="3600">
          <a:solidFill>
            <a:srgbClr val="000000"/>
          </a:solidFill>
          <a:latin typeface="Arial" charset="0"/>
          <a:ea typeface="Droid Sans Fallback" charset="0"/>
          <a:cs typeface="Droid Sans Fallback" charset="0"/>
        </a:defRPr>
      </a:lvl3pPr>
      <a:lvl4pPr algn="ctr" defTabSz="365125" rtl="0" eaLnBrk="0" fontAlgn="base" hangingPunct="0">
        <a:lnSpc>
          <a:spcPct val="94000"/>
        </a:lnSpc>
        <a:spcBef>
          <a:spcPct val="0"/>
        </a:spcBef>
        <a:spcAft>
          <a:spcPct val="0"/>
        </a:spcAft>
        <a:buClr>
          <a:srgbClr val="000000"/>
        </a:buClr>
        <a:buSzPct val="100000"/>
        <a:buFont typeface="Times New Roman" pitchFamily="18" charset="0"/>
        <a:defRPr sz="3600">
          <a:solidFill>
            <a:srgbClr val="000000"/>
          </a:solidFill>
          <a:latin typeface="Arial" charset="0"/>
          <a:ea typeface="Droid Sans Fallback" charset="0"/>
          <a:cs typeface="Droid Sans Fallback" charset="0"/>
        </a:defRPr>
      </a:lvl4pPr>
      <a:lvl5pPr algn="ctr" defTabSz="365125" rtl="0" eaLnBrk="0" fontAlgn="base" hangingPunct="0">
        <a:lnSpc>
          <a:spcPct val="94000"/>
        </a:lnSpc>
        <a:spcBef>
          <a:spcPct val="0"/>
        </a:spcBef>
        <a:spcAft>
          <a:spcPct val="0"/>
        </a:spcAft>
        <a:buClr>
          <a:srgbClr val="000000"/>
        </a:buClr>
        <a:buSzPct val="100000"/>
        <a:buFont typeface="Times New Roman" pitchFamily="18" charset="0"/>
        <a:defRPr sz="3600">
          <a:solidFill>
            <a:srgbClr val="000000"/>
          </a:solidFill>
          <a:latin typeface="Arial" charset="0"/>
          <a:ea typeface="Droid Sans Fallback" charset="0"/>
          <a:cs typeface="Droid Sans Fallback" charset="0"/>
        </a:defRPr>
      </a:lvl5pPr>
      <a:lvl6pPr marL="2035309" indent="-185028" algn="ctr" defTabSz="370052" rtl="0" fontAlgn="base" hangingPunct="0">
        <a:lnSpc>
          <a:spcPct val="94000"/>
        </a:lnSpc>
        <a:spcBef>
          <a:spcPct val="0"/>
        </a:spcBef>
        <a:spcAft>
          <a:spcPct val="0"/>
        </a:spcAft>
        <a:buClr>
          <a:srgbClr val="000000"/>
        </a:buClr>
        <a:buSzPct val="100000"/>
        <a:buFont typeface="Times New Roman" pitchFamily="16" charset="0"/>
        <a:defRPr sz="3600">
          <a:solidFill>
            <a:srgbClr val="000000"/>
          </a:solidFill>
          <a:latin typeface="Arial" charset="0"/>
          <a:ea typeface="Droid Sans Fallback" charset="0"/>
          <a:cs typeface="Droid Sans Fallback" charset="0"/>
        </a:defRPr>
      </a:lvl6pPr>
      <a:lvl7pPr marL="2405363" indent="-185028" algn="ctr" defTabSz="370052" rtl="0" fontAlgn="base" hangingPunct="0">
        <a:lnSpc>
          <a:spcPct val="94000"/>
        </a:lnSpc>
        <a:spcBef>
          <a:spcPct val="0"/>
        </a:spcBef>
        <a:spcAft>
          <a:spcPct val="0"/>
        </a:spcAft>
        <a:buClr>
          <a:srgbClr val="000000"/>
        </a:buClr>
        <a:buSzPct val="100000"/>
        <a:buFont typeface="Times New Roman" pitchFamily="16" charset="0"/>
        <a:defRPr sz="3600">
          <a:solidFill>
            <a:srgbClr val="000000"/>
          </a:solidFill>
          <a:latin typeface="Arial" charset="0"/>
          <a:ea typeface="Droid Sans Fallback" charset="0"/>
          <a:cs typeface="Droid Sans Fallback" charset="0"/>
        </a:defRPr>
      </a:lvl7pPr>
      <a:lvl8pPr marL="2775420" indent="-185028" algn="ctr" defTabSz="370052" rtl="0" fontAlgn="base" hangingPunct="0">
        <a:lnSpc>
          <a:spcPct val="94000"/>
        </a:lnSpc>
        <a:spcBef>
          <a:spcPct val="0"/>
        </a:spcBef>
        <a:spcAft>
          <a:spcPct val="0"/>
        </a:spcAft>
        <a:buClr>
          <a:srgbClr val="000000"/>
        </a:buClr>
        <a:buSzPct val="100000"/>
        <a:buFont typeface="Times New Roman" pitchFamily="16" charset="0"/>
        <a:defRPr sz="3600">
          <a:solidFill>
            <a:srgbClr val="000000"/>
          </a:solidFill>
          <a:latin typeface="Arial" charset="0"/>
          <a:ea typeface="Droid Sans Fallback" charset="0"/>
          <a:cs typeface="Droid Sans Fallback" charset="0"/>
        </a:defRPr>
      </a:lvl8pPr>
      <a:lvl9pPr marL="3145476" indent="-185028" algn="ctr" defTabSz="370052" rtl="0" fontAlgn="base" hangingPunct="0">
        <a:lnSpc>
          <a:spcPct val="94000"/>
        </a:lnSpc>
        <a:spcBef>
          <a:spcPct val="0"/>
        </a:spcBef>
        <a:spcAft>
          <a:spcPct val="0"/>
        </a:spcAft>
        <a:buClr>
          <a:srgbClr val="000000"/>
        </a:buClr>
        <a:buSzPct val="100000"/>
        <a:buFont typeface="Times New Roman" pitchFamily="16" charset="0"/>
        <a:defRPr sz="3600">
          <a:solidFill>
            <a:srgbClr val="000000"/>
          </a:solidFill>
          <a:latin typeface="Arial" charset="0"/>
          <a:ea typeface="Droid Sans Fallback" charset="0"/>
          <a:cs typeface="Droid Sans Fallback" charset="0"/>
        </a:defRPr>
      </a:lvl9pPr>
    </p:titleStyle>
    <p:bodyStyle>
      <a:lvl1pPr marL="273050" indent="-273050" algn="l" defTabSz="365125" rtl="0" eaLnBrk="0" fontAlgn="base" hangingPunct="0">
        <a:lnSpc>
          <a:spcPct val="94000"/>
        </a:lnSpc>
        <a:spcBef>
          <a:spcPct val="0"/>
        </a:spcBef>
        <a:spcAft>
          <a:spcPts val="1150"/>
        </a:spcAft>
        <a:buClr>
          <a:srgbClr val="000000"/>
        </a:buClr>
        <a:buSzPct val="100000"/>
        <a:buFont typeface="Times New Roman" pitchFamily="18" charset="0"/>
        <a:buChar char="•"/>
        <a:defRPr sz="2600">
          <a:solidFill>
            <a:srgbClr val="000000"/>
          </a:solidFill>
          <a:latin typeface="+mn-lt"/>
          <a:ea typeface="+mn-ea"/>
          <a:cs typeface="+mn-cs"/>
        </a:defRPr>
      </a:lvl1pPr>
      <a:lvl2pPr marL="596900" indent="-225425" algn="l" defTabSz="365125" rtl="0" eaLnBrk="0" fontAlgn="base" hangingPunct="0">
        <a:lnSpc>
          <a:spcPct val="94000"/>
        </a:lnSpc>
        <a:spcBef>
          <a:spcPct val="0"/>
        </a:spcBef>
        <a:spcAft>
          <a:spcPts val="925"/>
        </a:spcAft>
        <a:buClr>
          <a:srgbClr val="000000"/>
        </a:buClr>
        <a:buSzPct val="100000"/>
        <a:buFont typeface="Times New Roman" pitchFamily="18" charset="0"/>
        <a:buChar char="–"/>
        <a:defRPr sz="2300">
          <a:solidFill>
            <a:srgbClr val="000000"/>
          </a:solidFill>
          <a:latin typeface="+mn-lt"/>
          <a:ea typeface="+mn-ea"/>
          <a:cs typeface="+mn-cs"/>
        </a:defRPr>
      </a:lvl2pPr>
      <a:lvl3pPr marL="920750" indent="-179388" algn="l" defTabSz="365125" rtl="0" eaLnBrk="0" fontAlgn="base" hangingPunct="0">
        <a:lnSpc>
          <a:spcPct val="94000"/>
        </a:lnSpc>
        <a:spcBef>
          <a:spcPct val="0"/>
        </a:spcBef>
        <a:spcAft>
          <a:spcPts val="688"/>
        </a:spcAft>
        <a:buClr>
          <a:srgbClr val="000000"/>
        </a:buClr>
        <a:buSzPct val="100000"/>
        <a:buFont typeface="Times New Roman" pitchFamily="18" charset="0"/>
        <a:buChar char="•"/>
        <a:defRPr sz="1900">
          <a:solidFill>
            <a:srgbClr val="000000"/>
          </a:solidFill>
          <a:latin typeface="+mn-lt"/>
          <a:ea typeface="+mn-ea"/>
          <a:cs typeface="+mn-cs"/>
        </a:defRPr>
      </a:lvl3pPr>
      <a:lvl4pPr marL="1290638" indent="-179388" algn="l" defTabSz="365125" rtl="0" eaLnBrk="0" fontAlgn="base" hangingPunct="0">
        <a:lnSpc>
          <a:spcPct val="94000"/>
        </a:lnSpc>
        <a:spcBef>
          <a:spcPct val="0"/>
        </a:spcBef>
        <a:spcAft>
          <a:spcPts val="463"/>
        </a:spcAft>
        <a:buClr>
          <a:srgbClr val="000000"/>
        </a:buClr>
        <a:buSzPct val="100000"/>
        <a:buFont typeface="Times New Roman" pitchFamily="18" charset="0"/>
        <a:buChar char="–"/>
        <a:defRPr sz="1600">
          <a:solidFill>
            <a:srgbClr val="000000"/>
          </a:solidFill>
          <a:latin typeface="+mn-lt"/>
          <a:ea typeface="+mn-ea"/>
          <a:cs typeface="+mn-cs"/>
        </a:defRPr>
      </a:lvl4pPr>
      <a:lvl5pPr marL="1660525" indent="-179388" algn="l" defTabSz="365125" rtl="0" eaLnBrk="0" fontAlgn="base" hangingPunct="0">
        <a:lnSpc>
          <a:spcPct val="94000"/>
        </a:lnSpc>
        <a:spcBef>
          <a:spcPct val="0"/>
        </a:spcBef>
        <a:spcAft>
          <a:spcPts val="238"/>
        </a:spcAft>
        <a:buClr>
          <a:srgbClr val="000000"/>
        </a:buClr>
        <a:buSzPct val="100000"/>
        <a:buFont typeface="Times New Roman" pitchFamily="18" charset="0"/>
        <a:buChar char="»"/>
        <a:defRPr sz="1600">
          <a:solidFill>
            <a:srgbClr val="000000"/>
          </a:solidFill>
          <a:latin typeface="+mn-lt"/>
          <a:ea typeface="+mn-ea"/>
          <a:cs typeface="+mn-cs"/>
        </a:defRPr>
      </a:lvl5pPr>
      <a:lvl6pPr marL="2035309" indent="-185028" algn="l" defTabSz="370052" rtl="0" fontAlgn="base" hangingPunct="0">
        <a:lnSpc>
          <a:spcPct val="94000"/>
        </a:lnSpc>
        <a:spcBef>
          <a:spcPct val="0"/>
        </a:spcBef>
        <a:spcAft>
          <a:spcPts val="233"/>
        </a:spcAft>
        <a:buClr>
          <a:srgbClr val="000000"/>
        </a:buClr>
        <a:buSzPct val="100000"/>
        <a:buFont typeface="Times New Roman" pitchFamily="16" charset="0"/>
        <a:defRPr sz="1600">
          <a:solidFill>
            <a:srgbClr val="000000"/>
          </a:solidFill>
          <a:latin typeface="+mn-lt"/>
          <a:ea typeface="+mn-ea"/>
          <a:cs typeface="+mn-cs"/>
        </a:defRPr>
      </a:lvl6pPr>
      <a:lvl7pPr marL="2405363" indent="-185028" algn="l" defTabSz="370052" rtl="0" fontAlgn="base" hangingPunct="0">
        <a:lnSpc>
          <a:spcPct val="94000"/>
        </a:lnSpc>
        <a:spcBef>
          <a:spcPct val="0"/>
        </a:spcBef>
        <a:spcAft>
          <a:spcPts val="233"/>
        </a:spcAft>
        <a:buClr>
          <a:srgbClr val="000000"/>
        </a:buClr>
        <a:buSzPct val="100000"/>
        <a:buFont typeface="Times New Roman" pitchFamily="16" charset="0"/>
        <a:defRPr sz="1600">
          <a:solidFill>
            <a:srgbClr val="000000"/>
          </a:solidFill>
          <a:latin typeface="+mn-lt"/>
          <a:ea typeface="+mn-ea"/>
          <a:cs typeface="+mn-cs"/>
        </a:defRPr>
      </a:lvl7pPr>
      <a:lvl8pPr marL="2775420" indent="-185028" algn="l" defTabSz="370052" rtl="0" fontAlgn="base" hangingPunct="0">
        <a:lnSpc>
          <a:spcPct val="94000"/>
        </a:lnSpc>
        <a:spcBef>
          <a:spcPct val="0"/>
        </a:spcBef>
        <a:spcAft>
          <a:spcPts val="233"/>
        </a:spcAft>
        <a:buClr>
          <a:srgbClr val="000000"/>
        </a:buClr>
        <a:buSzPct val="100000"/>
        <a:buFont typeface="Times New Roman" pitchFamily="16" charset="0"/>
        <a:defRPr sz="1600">
          <a:solidFill>
            <a:srgbClr val="000000"/>
          </a:solidFill>
          <a:latin typeface="+mn-lt"/>
          <a:ea typeface="+mn-ea"/>
          <a:cs typeface="+mn-cs"/>
        </a:defRPr>
      </a:lvl8pPr>
      <a:lvl9pPr marL="3145476" indent="-185028" algn="l" defTabSz="370052" rtl="0" fontAlgn="base" hangingPunct="0">
        <a:lnSpc>
          <a:spcPct val="94000"/>
        </a:lnSpc>
        <a:spcBef>
          <a:spcPct val="0"/>
        </a:spcBef>
        <a:spcAft>
          <a:spcPts val="233"/>
        </a:spcAft>
        <a:buClr>
          <a:srgbClr val="000000"/>
        </a:buClr>
        <a:buSzPct val="100000"/>
        <a:buFont typeface="Times New Roman" pitchFamily="16" charset="0"/>
        <a:defRPr sz="1600">
          <a:solidFill>
            <a:srgbClr val="000000"/>
          </a:solidFill>
          <a:latin typeface="+mn-lt"/>
          <a:ea typeface="+mn-ea"/>
          <a:cs typeface="+mn-cs"/>
        </a:defRPr>
      </a:lvl9pPr>
    </p:bodyStyle>
    <p:otherStyle>
      <a:defPPr>
        <a:defRPr lang="en-US"/>
      </a:defPPr>
      <a:lvl1pPr marL="0" algn="l" defTabSz="740111" rtl="0" eaLnBrk="1" latinLnBrk="0" hangingPunct="1">
        <a:defRPr sz="1500" kern="1200">
          <a:solidFill>
            <a:schemeClr val="tx1"/>
          </a:solidFill>
          <a:latin typeface="+mn-lt"/>
          <a:ea typeface="+mn-ea"/>
          <a:cs typeface="+mn-cs"/>
        </a:defRPr>
      </a:lvl1pPr>
      <a:lvl2pPr marL="370052" algn="l" defTabSz="740111" rtl="0" eaLnBrk="1" latinLnBrk="0" hangingPunct="1">
        <a:defRPr sz="1500" kern="1200">
          <a:solidFill>
            <a:schemeClr val="tx1"/>
          </a:solidFill>
          <a:latin typeface="+mn-lt"/>
          <a:ea typeface="+mn-ea"/>
          <a:cs typeface="+mn-cs"/>
        </a:defRPr>
      </a:lvl2pPr>
      <a:lvl3pPr marL="740111" algn="l" defTabSz="740111" rtl="0" eaLnBrk="1" latinLnBrk="0" hangingPunct="1">
        <a:defRPr sz="1500" kern="1200">
          <a:solidFill>
            <a:schemeClr val="tx1"/>
          </a:solidFill>
          <a:latin typeface="+mn-lt"/>
          <a:ea typeface="+mn-ea"/>
          <a:cs typeface="+mn-cs"/>
        </a:defRPr>
      </a:lvl3pPr>
      <a:lvl4pPr marL="1110167" algn="l" defTabSz="740111" rtl="0" eaLnBrk="1" latinLnBrk="0" hangingPunct="1">
        <a:defRPr sz="1500" kern="1200">
          <a:solidFill>
            <a:schemeClr val="tx1"/>
          </a:solidFill>
          <a:latin typeface="+mn-lt"/>
          <a:ea typeface="+mn-ea"/>
          <a:cs typeface="+mn-cs"/>
        </a:defRPr>
      </a:lvl4pPr>
      <a:lvl5pPr marL="1480224" algn="l" defTabSz="740111" rtl="0" eaLnBrk="1" latinLnBrk="0" hangingPunct="1">
        <a:defRPr sz="1500" kern="1200">
          <a:solidFill>
            <a:schemeClr val="tx1"/>
          </a:solidFill>
          <a:latin typeface="+mn-lt"/>
          <a:ea typeface="+mn-ea"/>
          <a:cs typeface="+mn-cs"/>
        </a:defRPr>
      </a:lvl5pPr>
      <a:lvl6pPr marL="1850279" algn="l" defTabSz="740111" rtl="0" eaLnBrk="1" latinLnBrk="0" hangingPunct="1">
        <a:defRPr sz="1500" kern="1200">
          <a:solidFill>
            <a:schemeClr val="tx1"/>
          </a:solidFill>
          <a:latin typeface="+mn-lt"/>
          <a:ea typeface="+mn-ea"/>
          <a:cs typeface="+mn-cs"/>
        </a:defRPr>
      </a:lvl6pPr>
      <a:lvl7pPr marL="2220337" algn="l" defTabSz="740111" rtl="0" eaLnBrk="1" latinLnBrk="0" hangingPunct="1">
        <a:defRPr sz="1500" kern="1200">
          <a:solidFill>
            <a:schemeClr val="tx1"/>
          </a:solidFill>
          <a:latin typeface="+mn-lt"/>
          <a:ea typeface="+mn-ea"/>
          <a:cs typeface="+mn-cs"/>
        </a:defRPr>
      </a:lvl7pPr>
      <a:lvl8pPr marL="2590390" algn="l" defTabSz="740111" rtl="0" eaLnBrk="1" latinLnBrk="0" hangingPunct="1">
        <a:defRPr sz="1500" kern="1200">
          <a:solidFill>
            <a:schemeClr val="tx1"/>
          </a:solidFill>
          <a:latin typeface="+mn-lt"/>
          <a:ea typeface="+mn-ea"/>
          <a:cs typeface="+mn-cs"/>
        </a:defRPr>
      </a:lvl8pPr>
      <a:lvl9pPr marL="2960448" algn="l" defTabSz="740111"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gif"/><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19.png"/><Relationship Id="rId3" Type="http://schemas.openxmlformats.org/officeDocument/2006/relationships/video" Target="Sliy3711.mpg" TargetMode="External"/><Relationship Id="rId7" Type="http://schemas.openxmlformats.org/officeDocument/2006/relationships/image" Target="../media/image23.jpeg"/><Relationship Id="rId12" Type="http://schemas.openxmlformats.org/officeDocument/2006/relationships/image" Target="../media/image20.png"/><Relationship Id="rId2" Type="http://schemas.openxmlformats.org/officeDocument/2006/relationships/video" Target="Simu3696.mpg" TargetMode="External"/><Relationship Id="rId16" Type="http://schemas.openxmlformats.org/officeDocument/2006/relationships/image" Target="../media/image30.png"/><Relationship Id="rId1" Type="http://schemas.openxmlformats.org/officeDocument/2006/relationships/video" Target="file:///C:\Users\VM\Documents\&#1057;&#1058;&#1040;&#1058;&#1068;&#1048;\GW170817=LIGO%20Virgo%20G298048\&#1055;&#1088;&#1077;&#1089;&#1089;-&#1088;&#1077;&#1083;&#1080;&#1079;\&#1044;&#1086;&#1082;&#1083;&#1072;&#1076;_&#1054;&#1090;&#1082;&#1088;&#1099;&#1090;&#1080;&#1077;\&#1059;&#1095;&#1077;&#1085;&#1099;&#1081;%20&#1057;&#1086;&#1074;&#1077;&#1090;\GRB_JET_movie.mpg" TargetMode="Externa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slideLayout" Target="../slideLayouts/slideLayout2.xml"/><Relationship Id="rId15" Type="http://schemas.openxmlformats.org/officeDocument/2006/relationships/image" Target="../media/image29.jpeg"/><Relationship Id="rId10" Type="http://schemas.openxmlformats.org/officeDocument/2006/relationships/image" Target="../media/image26.jpeg"/><Relationship Id="rId4" Type="http://schemas.openxmlformats.org/officeDocument/2006/relationships/video" Target="file:///C:\Users\VM\Documents\&#1057;&#1058;&#1040;&#1058;&#1068;&#1048;\GW170817=LIGO%20Virgo%20G298048\&#1055;&#1088;&#1077;&#1089;&#1089;-&#1088;&#1077;&#1083;&#1080;&#1079;\MergeranimationGW170817ppt1.mpg" TargetMode="External"/><Relationship Id="rId9" Type="http://schemas.openxmlformats.org/officeDocument/2006/relationships/image" Target="../media/image25.jpeg"/><Relationship Id="rId1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ideo" Target="file:///C:\Users\VM\Documents\&#1057;&#1058;&#1040;&#1058;&#1068;&#1048;\IceCUbe170922a\&#1053;&#1054;&#1042;&#1054;&#1057;&#1058;&#1068;\&#1055;&#1056;&#1045;&#1057;&#1057;-&#1056;&#1045;&#1051;&#1048;&#1047;_05&#1080;&#1102;&#1085;&#1103;2020\MASTER_TRANSIENTS_2017_CUM_v2.mpg" TargetMode="Externa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4.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7.png"/><Relationship Id="rId7" Type="http://schemas.openxmlformats.org/officeDocument/2006/relationships/image" Target="../media/image40.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60.jpe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jpeg"/></Relationships>
</file>

<file path=ppt/slides/_rels/slide2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lipunov2007@gmail.com"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3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2.xml"/><Relationship Id="rId1" Type="http://schemas.openxmlformats.org/officeDocument/2006/relationships/video" Target="file:///C:\Users\VM\Documents\&#1057;&#1058;&#1040;&#1058;&#1068;&#1048;\IceCUbe170922a\&#1053;&#1054;&#1042;&#1054;&#1057;&#1058;&#1068;\&#1055;&#1056;&#1045;&#1057;&#1057;-&#1056;&#1045;&#1051;&#1048;&#1047;_05&#1080;&#1102;&#1085;&#1103;2020\IceCube.mp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97.jpeg"/><Relationship Id="rId13" Type="http://schemas.openxmlformats.org/officeDocument/2006/relationships/image" Target="../media/image101.jpeg"/><Relationship Id="rId18" Type="http://schemas.openxmlformats.org/officeDocument/2006/relationships/image" Target="../media/image106.jpeg"/><Relationship Id="rId3" Type="http://schemas.openxmlformats.org/officeDocument/2006/relationships/image" Target="../media/image93.jpeg"/><Relationship Id="rId7" Type="http://schemas.openxmlformats.org/officeDocument/2006/relationships/image" Target="../media/image96.jpeg"/><Relationship Id="rId12" Type="http://schemas.openxmlformats.org/officeDocument/2006/relationships/image" Target="../media/image100.jpeg"/><Relationship Id="rId17" Type="http://schemas.openxmlformats.org/officeDocument/2006/relationships/image" Target="../media/image105.gif"/><Relationship Id="rId2" Type="http://schemas.openxmlformats.org/officeDocument/2006/relationships/image" Target="../media/image44.jpeg"/><Relationship Id="rId16"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image" Target="../media/image95.jpeg"/><Relationship Id="rId11" Type="http://schemas.openxmlformats.org/officeDocument/2006/relationships/image" Target="../media/image99.jpeg"/><Relationship Id="rId5" Type="http://schemas.openxmlformats.org/officeDocument/2006/relationships/image" Target="../media/image94.jpeg"/><Relationship Id="rId15" Type="http://schemas.openxmlformats.org/officeDocument/2006/relationships/image" Target="../media/image103.jpeg"/><Relationship Id="rId10" Type="http://schemas.openxmlformats.org/officeDocument/2006/relationships/image" Target="../media/image98.jpeg"/><Relationship Id="rId19" Type="http://schemas.openxmlformats.org/officeDocument/2006/relationships/image" Target="../media/image107.jpeg"/><Relationship Id="rId4" Type="http://schemas.openxmlformats.org/officeDocument/2006/relationships/image" Target="../media/image84.jpeg"/><Relationship Id="rId9" Type="http://schemas.openxmlformats.org/officeDocument/2006/relationships/image" Target="../media/image11.jpeg"/><Relationship Id="rId14" Type="http://schemas.openxmlformats.org/officeDocument/2006/relationships/image" Target="../media/image102.png"/></Relationships>
</file>

<file path=ppt/slides/_rels/slide4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hyperlink" Target="https://ru.wikipedia.org/wiki/%D0%9C%D1%8D%D0%92" TargetMode="External"/><Relationship Id="rId4" Type="http://schemas.openxmlformats.org/officeDocument/2006/relationships/image" Target="../media/image112.png"/></Relationships>
</file>

<file path=ppt/slides/_rels/slide4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image" Target="../media/image113.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gif"/><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113.jpeg"/><Relationship Id="rId4" Type="http://schemas.openxmlformats.org/officeDocument/2006/relationships/image" Target="../media/image112.png"/></Relationships>
</file>

<file path=ppt/slides/_rels/slide5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inr.ru/rus/bno/lbpst.html" TargetMode="External"/><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hyperlink" Target="http://www.inr.ru/rus/bno/lggnt.html" TargetMode="External"/><Relationship Id="rId5" Type="http://schemas.openxmlformats.org/officeDocument/2006/relationships/hyperlink" Target="http://www.inr.ru/rus/bno/lnfi.html" TargetMode="External"/><Relationship Id="rId4" Type="http://schemas.openxmlformats.org/officeDocument/2006/relationships/hyperlink" Target="http://www.inr.ru/rus/bno/lbpst.html#kov"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video" Target="file:///C:\Users\VM\Documents\&#1057;&#1058;&#1040;&#1058;&#1068;&#1048;\IceCUbe170922a\&#1053;&#1054;&#1042;&#1054;&#1057;&#1058;&#1068;\&#1055;&#1056;&#1045;&#1057;&#1057;-&#1056;&#1045;&#1051;&#1048;&#1047;_05&#1080;&#1102;&#1085;&#1103;2020\Simu3696.m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video" Target="file:///C:\Users\VM\Documents\&#1057;&#1058;&#1040;&#1058;&#1068;&#1048;\GW170817=LIGO%20Virgo%20G298048\&#1055;&#1088;&#1077;&#1089;&#1089;-&#1088;&#1077;&#1083;&#1080;&#1079;\&#1044;&#1086;&#1082;&#1083;&#1072;&#1076;_&#1054;&#1090;&#1082;&#1088;&#1099;&#1090;&#1080;&#1077;\&#1059;&#1095;&#1077;&#1085;&#1099;&#1081;%20&#1057;&#1086;&#1074;&#1077;&#1090;\GRB_JET_movie.mpg"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7" descr="photo072"/>
          <p:cNvPicPr>
            <a:picLocks noChangeAspect="1" noChangeArrowheads="1"/>
          </p:cNvPicPr>
          <p:nvPr/>
        </p:nvPicPr>
        <p:blipFill>
          <a:blip r:embed="rId3" cstate="print"/>
          <a:srcRect/>
          <a:stretch>
            <a:fillRect/>
          </a:stretch>
        </p:blipFill>
        <p:spPr bwMode="auto">
          <a:xfrm>
            <a:off x="-428192" y="14981"/>
            <a:ext cx="10040752" cy="5128519"/>
          </a:xfrm>
          <a:prstGeom prst="rect">
            <a:avLst/>
          </a:prstGeom>
          <a:noFill/>
          <a:ln w="9525">
            <a:noFill/>
            <a:miter lim="800000"/>
            <a:headEnd/>
            <a:tailEnd/>
          </a:ln>
        </p:spPr>
      </p:pic>
      <p:sp>
        <p:nvSpPr>
          <p:cNvPr id="3073" name="Text Box 1"/>
          <p:cNvSpPr txBox="1">
            <a:spLocks noChangeArrowheads="1"/>
          </p:cNvSpPr>
          <p:nvPr/>
        </p:nvSpPr>
        <p:spPr bwMode="auto">
          <a:xfrm>
            <a:off x="493717" y="3349229"/>
            <a:ext cx="8486775" cy="2503884"/>
          </a:xfrm>
          <a:prstGeom prst="rect">
            <a:avLst/>
          </a:prstGeom>
          <a:noFill/>
          <a:ln w="9525">
            <a:noFill/>
            <a:round/>
            <a:headEnd/>
            <a:tailEnd/>
          </a:ln>
        </p:spPr>
        <p:txBody>
          <a:bodyPr lIns="82894" tIns="41446" rIns="82894" bIns="41446"/>
          <a:lstStyle/>
          <a:p>
            <a:pPr algn="ctr">
              <a:spcBef>
                <a:spcPts val="725"/>
              </a:spcBef>
              <a:tabLst>
                <a:tab pos="0" algn="l"/>
                <a:tab pos="411163" algn="l"/>
                <a:tab pos="825500" algn="l"/>
                <a:tab pos="1239838" algn="l"/>
                <a:tab pos="1654175" algn="l"/>
                <a:tab pos="2070100" algn="l"/>
                <a:tab pos="2484438" algn="l"/>
                <a:tab pos="2898775" algn="l"/>
                <a:tab pos="3313113" algn="l"/>
                <a:tab pos="3727450" algn="l"/>
                <a:tab pos="4143375" algn="l"/>
                <a:tab pos="4557713" algn="l"/>
                <a:tab pos="4972050" algn="l"/>
                <a:tab pos="5384800" algn="l"/>
                <a:tab pos="5799138" algn="l"/>
                <a:tab pos="6213475" algn="l"/>
                <a:tab pos="6629400" algn="l"/>
                <a:tab pos="7043738" algn="l"/>
                <a:tab pos="7458075" algn="l"/>
                <a:tab pos="7872413" algn="l"/>
                <a:tab pos="8286750" algn="l"/>
                <a:tab pos="8529638" algn="l"/>
                <a:tab pos="9185275" algn="l"/>
              </a:tabLst>
            </a:pPr>
            <a:r>
              <a:rPr lang="en-US" sz="2900" b="1" dirty="0" smtClean="0">
                <a:solidFill>
                  <a:srgbClr val="FFFFD9"/>
                </a:solidFill>
              </a:rPr>
              <a:t> </a:t>
            </a:r>
            <a:r>
              <a:rPr lang="ru-RU" sz="2900" b="1" dirty="0" smtClean="0">
                <a:solidFill>
                  <a:srgbClr val="FFFFD9"/>
                </a:solidFill>
              </a:rPr>
              <a:t> </a:t>
            </a:r>
            <a:endParaRPr lang="en-US" sz="2900" b="1" dirty="0">
              <a:solidFill>
                <a:srgbClr val="FFFFD9"/>
              </a:solidFill>
            </a:endParaRPr>
          </a:p>
          <a:p>
            <a:pPr algn="ctr">
              <a:spcBef>
                <a:spcPts val="725"/>
              </a:spcBef>
              <a:tabLst>
                <a:tab pos="0" algn="l"/>
                <a:tab pos="411163" algn="l"/>
                <a:tab pos="825500" algn="l"/>
                <a:tab pos="1239838" algn="l"/>
                <a:tab pos="1654175" algn="l"/>
                <a:tab pos="2070100" algn="l"/>
                <a:tab pos="2484438" algn="l"/>
                <a:tab pos="2898775" algn="l"/>
                <a:tab pos="3313113" algn="l"/>
                <a:tab pos="3727450" algn="l"/>
                <a:tab pos="4143375" algn="l"/>
                <a:tab pos="4557713" algn="l"/>
                <a:tab pos="4972050" algn="l"/>
                <a:tab pos="5384800" algn="l"/>
                <a:tab pos="5799138" algn="l"/>
                <a:tab pos="6213475" algn="l"/>
                <a:tab pos="6629400" algn="l"/>
                <a:tab pos="7043738" algn="l"/>
                <a:tab pos="7458075" algn="l"/>
                <a:tab pos="7872413" algn="l"/>
                <a:tab pos="8286750" algn="l"/>
                <a:tab pos="8529638" algn="l"/>
                <a:tab pos="9185275" algn="l"/>
              </a:tabLst>
            </a:pPr>
            <a:endParaRPr lang="ru-RU" b="1" dirty="0">
              <a:solidFill>
                <a:srgbClr val="FFFFCC"/>
              </a:solidFill>
            </a:endParaRPr>
          </a:p>
          <a:p>
            <a:pPr algn="ctr">
              <a:spcBef>
                <a:spcPts val="413"/>
              </a:spcBef>
              <a:tabLst>
                <a:tab pos="0" algn="l"/>
                <a:tab pos="411163" algn="l"/>
                <a:tab pos="825500" algn="l"/>
                <a:tab pos="1239838" algn="l"/>
                <a:tab pos="1654175" algn="l"/>
                <a:tab pos="2070100" algn="l"/>
                <a:tab pos="2484438" algn="l"/>
                <a:tab pos="2898775" algn="l"/>
                <a:tab pos="3313113" algn="l"/>
                <a:tab pos="3727450" algn="l"/>
                <a:tab pos="4143375" algn="l"/>
                <a:tab pos="4557713" algn="l"/>
                <a:tab pos="4972050" algn="l"/>
                <a:tab pos="5384800" algn="l"/>
                <a:tab pos="5799138" algn="l"/>
                <a:tab pos="6213475" algn="l"/>
                <a:tab pos="6629400" algn="l"/>
                <a:tab pos="7043738" algn="l"/>
                <a:tab pos="7458075" algn="l"/>
                <a:tab pos="7872413" algn="l"/>
                <a:tab pos="8286750" algn="l"/>
                <a:tab pos="8529638" algn="l"/>
                <a:tab pos="9185275" algn="l"/>
              </a:tabLst>
            </a:pPr>
            <a:r>
              <a:rPr lang="ru-RU" b="1" dirty="0">
                <a:solidFill>
                  <a:srgbClr val="000000"/>
                </a:solidFill>
              </a:rPr>
              <a:t> </a:t>
            </a:r>
            <a:r>
              <a:rPr lang="ru-RU" b="1" dirty="0">
                <a:solidFill>
                  <a:srgbClr val="00FF00"/>
                </a:solidFill>
              </a:rPr>
              <a:t> </a:t>
            </a:r>
          </a:p>
        </p:txBody>
      </p:sp>
      <p:sp>
        <p:nvSpPr>
          <p:cNvPr id="3076" name="Text Box 2"/>
          <p:cNvSpPr txBox="1">
            <a:spLocks noChangeArrowheads="1"/>
          </p:cNvSpPr>
          <p:nvPr/>
        </p:nvSpPr>
        <p:spPr bwMode="auto">
          <a:xfrm>
            <a:off x="0" y="4929190"/>
            <a:ext cx="9145588" cy="214313"/>
          </a:xfrm>
          <a:prstGeom prst="rect">
            <a:avLst/>
          </a:prstGeom>
          <a:noFill/>
          <a:ln w="9525">
            <a:noFill/>
            <a:round/>
            <a:headEnd/>
            <a:tailEnd/>
          </a:ln>
        </p:spPr>
        <p:txBody>
          <a:bodyPr wrap="none" lIns="82894" tIns="41446" rIns="82894" bIns="41446" anchor="ctr"/>
          <a:lstStyle/>
          <a:p>
            <a:endParaRPr lang="ru-RU"/>
          </a:p>
        </p:txBody>
      </p:sp>
      <p:sp>
        <p:nvSpPr>
          <p:cNvPr id="2" name="Rectangle 4"/>
          <p:cNvSpPr>
            <a:spLocks noChangeArrowheads="1"/>
          </p:cNvSpPr>
          <p:nvPr/>
        </p:nvSpPr>
        <p:spPr bwMode="auto">
          <a:xfrm>
            <a:off x="179512" y="43612"/>
            <a:ext cx="8784976" cy="5056274"/>
          </a:xfrm>
          <a:prstGeom prst="rect">
            <a:avLst/>
          </a:prstGeom>
          <a:noFill/>
          <a:ln w="9525">
            <a:noFill/>
            <a:round/>
            <a:headEnd/>
            <a:tailEnd/>
          </a:ln>
          <a:effectLst/>
        </p:spPr>
        <p:txBody>
          <a:bodyPr wrap="square" lIns="81588" tIns="42427" rIns="81588" bIns="42427" anchor="ctr">
            <a:spAutoFit/>
          </a:bodyPr>
          <a:lstStyle/>
          <a:p>
            <a:pPr algn="ctr">
              <a:tabLst>
                <a:tab pos="0" algn="l"/>
                <a:tab pos="411163" algn="l"/>
                <a:tab pos="825500" algn="l"/>
                <a:tab pos="1239838" algn="l"/>
                <a:tab pos="1654175" algn="l"/>
                <a:tab pos="2070100" algn="l"/>
                <a:tab pos="2484438" algn="l"/>
                <a:tab pos="2898775" algn="l"/>
                <a:tab pos="3313113" algn="l"/>
                <a:tab pos="3727450" algn="l"/>
                <a:tab pos="4143375" algn="l"/>
                <a:tab pos="4557713" algn="l"/>
                <a:tab pos="4972050" algn="l"/>
                <a:tab pos="5384800" algn="l"/>
                <a:tab pos="5799138" algn="l"/>
                <a:tab pos="6213475" algn="l"/>
                <a:tab pos="6629400" algn="l"/>
                <a:tab pos="7043738" algn="l"/>
                <a:tab pos="7458075" algn="l"/>
                <a:tab pos="7872413" algn="l"/>
                <a:tab pos="8286750" algn="l"/>
                <a:tab pos="8529638" algn="l"/>
                <a:tab pos="9185275" algn="l"/>
              </a:tabLst>
            </a:pPr>
            <a:r>
              <a:rPr lang="en-US" sz="1200" b="1" dirty="0" smtClean="0">
                <a:solidFill>
                  <a:srgbClr val="002060"/>
                </a:solidFill>
                <a:latin typeface="Aparajita" pitchFamily="34" charset="0"/>
                <a:cs typeface="Aparajita" pitchFamily="34" charset="0"/>
              </a:rPr>
              <a:t>M. V. Lomonosov Moscow State University,  Physics Department,  SAI, </a:t>
            </a:r>
          </a:p>
          <a:p>
            <a:pPr algn="ctr">
              <a:tabLst>
                <a:tab pos="0" algn="l"/>
                <a:tab pos="411163" algn="l"/>
                <a:tab pos="825500" algn="l"/>
                <a:tab pos="1239838" algn="l"/>
                <a:tab pos="1654175" algn="l"/>
                <a:tab pos="2070100" algn="l"/>
                <a:tab pos="2484438" algn="l"/>
                <a:tab pos="2898775" algn="l"/>
                <a:tab pos="3313113" algn="l"/>
                <a:tab pos="3727450" algn="l"/>
                <a:tab pos="4143375" algn="l"/>
                <a:tab pos="4557713" algn="l"/>
                <a:tab pos="4972050" algn="l"/>
                <a:tab pos="5384800" algn="l"/>
                <a:tab pos="5799138" algn="l"/>
                <a:tab pos="6213475" algn="l"/>
                <a:tab pos="6629400" algn="l"/>
                <a:tab pos="7043738" algn="l"/>
                <a:tab pos="7458075" algn="l"/>
                <a:tab pos="7872413" algn="l"/>
                <a:tab pos="8286750" algn="l"/>
                <a:tab pos="8529638" algn="l"/>
                <a:tab pos="9185275" algn="l"/>
              </a:tabLst>
            </a:pPr>
            <a:r>
              <a:rPr lang="en-US" sz="800" dirty="0" smtClean="0">
                <a:latin typeface="Times New Roman" pitchFamily="18" charset="0"/>
                <a:cs typeface="Times New Roman" pitchFamily="18" charset="0"/>
              </a:rPr>
              <a:t>South African Astrophysical Observatory, PO Box 9, 7935 Observatory, Cape Town, South Africa;</a:t>
            </a:r>
            <a:br>
              <a:rPr lang="en-US" sz="800" dirty="0" smtClean="0">
                <a:latin typeface="Times New Roman" pitchFamily="18" charset="0"/>
                <a:cs typeface="Times New Roman" pitchFamily="18" charset="0"/>
              </a:rPr>
            </a:br>
            <a:r>
              <a:rPr lang="en-US" sz="800" dirty="0" smtClean="0">
                <a:latin typeface="Times New Roman" pitchFamily="18" charset="0"/>
                <a:cs typeface="Times New Roman" pitchFamily="18" charset="0"/>
              </a:rPr>
              <a:t>Irkutsk State University, Applied Physics Institute, 20, Gagarin blvd,664003, Irkutsk, Russia;</a:t>
            </a:r>
            <a:br>
              <a:rPr lang="en-US" sz="800" dirty="0" smtClean="0">
                <a:latin typeface="Times New Roman" pitchFamily="18" charset="0"/>
                <a:cs typeface="Times New Roman" pitchFamily="18" charset="0"/>
              </a:rPr>
            </a:br>
            <a:r>
              <a:rPr lang="en-US" sz="800" dirty="0" smtClean="0">
                <a:latin typeface="Times New Roman" pitchFamily="18" charset="0"/>
                <a:cs typeface="Times New Roman" pitchFamily="18" charset="0"/>
              </a:rPr>
              <a:t> </a:t>
            </a:r>
            <a:r>
              <a:rPr lang="en-US" sz="800" dirty="0" err="1" smtClean="0">
                <a:latin typeface="Times New Roman" pitchFamily="18" charset="0"/>
                <a:cs typeface="Times New Roman" pitchFamily="18" charset="0"/>
              </a:rPr>
              <a:t>Instituto</a:t>
            </a:r>
            <a:r>
              <a:rPr lang="en-US" sz="800" dirty="0" smtClean="0">
                <a:latin typeface="Times New Roman" pitchFamily="18" charset="0"/>
                <a:cs typeface="Times New Roman" pitchFamily="18" charset="0"/>
              </a:rPr>
              <a:t> de </a:t>
            </a:r>
            <a:r>
              <a:rPr lang="en-US" sz="800" dirty="0" err="1" smtClean="0">
                <a:latin typeface="Times New Roman" pitchFamily="18" charset="0"/>
                <a:cs typeface="Times New Roman" pitchFamily="18" charset="0"/>
              </a:rPr>
              <a:t>Astrofisica</a:t>
            </a:r>
            <a:r>
              <a:rPr lang="en-US" sz="800" dirty="0" smtClean="0">
                <a:latin typeface="Times New Roman" pitchFamily="18" charset="0"/>
                <a:cs typeface="Times New Roman" pitchFamily="18" charset="0"/>
              </a:rPr>
              <a:t> de Canarias Via </a:t>
            </a:r>
            <a:r>
              <a:rPr lang="en-US" sz="800" dirty="0" err="1" smtClean="0">
                <a:latin typeface="Times New Roman" pitchFamily="18" charset="0"/>
                <a:cs typeface="Times New Roman" pitchFamily="18" charset="0"/>
              </a:rPr>
              <a:t>Lactea</a:t>
            </a:r>
            <a:r>
              <a:rPr lang="en-US" sz="800" dirty="0" smtClean="0">
                <a:latin typeface="Times New Roman" pitchFamily="18" charset="0"/>
                <a:cs typeface="Times New Roman" pitchFamily="18" charset="0"/>
              </a:rPr>
              <a:t>, s/n E38205 - La Laguna (Tenerife), Spain;</a:t>
            </a:r>
            <a:br>
              <a:rPr lang="en-US" sz="800" dirty="0" smtClean="0">
                <a:latin typeface="Times New Roman" pitchFamily="18" charset="0"/>
                <a:cs typeface="Times New Roman" pitchFamily="18" charset="0"/>
              </a:rPr>
            </a:br>
            <a:r>
              <a:rPr lang="en-US" sz="800" dirty="0" smtClean="0">
                <a:latin typeface="Times New Roman" pitchFamily="18" charset="0"/>
                <a:cs typeface="Times New Roman" pitchFamily="18" charset="0"/>
              </a:rPr>
              <a:t>Lomonosov Moscow State University, </a:t>
            </a:r>
            <a:r>
              <a:rPr lang="en-US" sz="800" dirty="0" err="1" smtClean="0">
                <a:latin typeface="Times New Roman" pitchFamily="18" charset="0"/>
                <a:cs typeface="Times New Roman" pitchFamily="18" charset="0"/>
              </a:rPr>
              <a:t>Skobeltsyn</a:t>
            </a:r>
            <a:r>
              <a:rPr lang="en-US" sz="800" dirty="0" smtClean="0">
                <a:latin typeface="Times New Roman" pitchFamily="18" charset="0"/>
                <a:cs typeface="Times New Roman" pitchFamily="18" charset="0"/>
              </a:rPr>
              <a:t> Institute of Nuclear Physics, Moscow 119234, Russia;</a:t>
            </a:r>
            <a:br>
              <a:rPr lang="en-US" sz="800" dirty="0" smtClean="0">
                <a:latin typeface="Times New Roman" pitchFamily="18" charset="0"/>
                <a:cs typeface="Times New Roman" pitchFamily="18" charset="0"/>
              </a:rPr>
            </a:br>
            <a:r>
              <a:rPr lang="en-US" sz="800" dirty="0" smtClean="0">
                <a:latin typeface="Times New Roman" pitchFamily="18" charset="0"/>
                <a:cs typeface="Times New Roman" pitchFamily="18" charset="0"/>
              </a:rPr>
              <a:t>Institute for Nuclear Research of RAS, Moscow 117312, Russia;</a:t>
            </a:r>
            <a:br>
              <a:rPr lang="en-US" sz="800" dirty="0" smtClean="0">
                <a:latin typeface="Times New Roman" pitchFamily="18" charset="0"/>
                <a:cs typeface="Times New Roman" pitchFamily="18" charset="0"/>
              </a:rPr>
            </a:br>
            <a:r>
              <a:rPr lang="en-US" sz="800" dirty="0" err="1" smtClean="0">
                <a:latin typeface="Times New Roman" pitchFamily="18" charset="0"/>
                <a:cs typeface="Times New Roman" pitchFamily="18" charset="0"/>
              </a:rPr>
              <a:t>Blagoveschensk</a:t>
            </a:r>
            <a:r>
              <a:rPr lang="en-US" sz="800" dirty="0" smtClean="0">
                <a:latin typeface="Times New Roman" pitchFamily="18" charset="0"/>
                <a:cs typeface="Times New Roman" pitchFamily="18" charset="0"/>
              </a:rPr>
              <a:t> State Pedagogical University, Lenin str., 104, </a:t>
            </a:r>
            <a:r>
              <a:rPr lang="en-US" sz="800" dirty="0" err="1" smtClean="0">
                <a:latin typeface="Times New Roman" pitchFamily="18" charset="0"/>
                <a:cs typeface="Times New Roman" pitchFamily="18" charset="0"/>
              </a:rPr>
              <a:t>Blagoveschensk</a:t>
            </a:r>
            <a:r>
              <a:rPr lang="en-US" sz="800" dirty="0" smtClean="0">
                <a:latin typeface="Times New Roman" pitchFamily="18" charset="0"/>
                <a:cs typeface="Times New Roman" pitchFamily="18" charset="0"/>
              </a:rPr>
              <a:t> 675000, Russia;</a:t>
            </a:r>
            <a:br>
              <a:rPr lang="en-US" sz="800" dirty="0" smtClean="0">
                <a:latin typeface="Times New Roman" pitchFamily="18" charset="0"/>
                <a:cs typeface="Times New Roman" pitchFamily="18" charset="0"/>
              </a:rPr>
            </a:br>
            <a:r>
              <a:rPr lang="en-US" sz="800" dirty="0" err="1" smtClean="0">
                <a:latin typeface="Times New Roman" pitchFamily="18" charset="0"/>
                <a:cs typeface="Times New Roman" pitchFamily="18" charset="0"/>
              </a:rPr>
              <a:t>Observatorio</a:t>
            </a:r>
            <a:r>
              <a:rPr lang="en-US" sz="800" dirty="0" smtClean="0">
                <a:latin typeface="Times New Roman" pitchFamily="18" charset="0"/>
                <a:cs typeface="Times New Roman" pitchFamily="18" charset="0"/>
              </a:rPr>
              <a:t> </a:t>
            </a:r>
            <a:r>
              <a:rPr lang="en-US" sz="800" dirty="0" err="1" smtClean="0">
                <a:latin typeface="Times New Roman" pitchFamily="18" charset="0"/>
                <a:cs typeface="Times New Roman" pitchFamily="18" charset="0"/>
              </a:rPr>
              <a:t>Astronomico</a:t>
            </a:r>
            <a:r>
              <a:rPr lang="en-US" sz="800" dirty="0" smtClean="0">
                <a:latin typeface="Times New Roman" pitchFamily="18" charset="0"/>
                <a:cs typeface="Times New Roman" pitchFamily="18" charset="0"/>
              </a:rPr>
              <a:t> Felix Aguilar(OAFA), </a:t>
            </a:r>
            <a:r>
              <a:rPr lang="en-US" sz="800" dirty="0" err="1" smtClean="0">
                <a:latin typeface="Times New Roman" pitchFamily="18" charset="0"/>
                <a:cs typeface="Times New Roman" pitchFamily="18" charset="0"/>
              </a:rPr>
              <a:t>Avda</a:t>
            </a:r>
            <a:r>
              <a:rPr lang="en-US" sz="800" dirty="0" smtClean="0">
                <a:latin typeface="Times New Roman" pitchFamily="18" charset="0"/>
                <a:cs typeface="Times New Roman" pitchFamily="18" charset="0"/>
              </a:rPr>
              <a:t> Benavides s/n, </a:t>
            </a:r>
            <a:r>
              <a:rPr lang="en-US" sz="800" dirty="0" err="1" smtClean="0">
                <a:latin typeface="Times New Roman" pitchFamily="18" charset="0"/>
                <a:cs typeface="Times New Roman" pitchFamily="18" charset="0"/>
              </a:rPr>
              <a:t>Rivadavia</a:t>
            </a:r>
            <a:r>
              <a:rPr lang="en-US" sz="800" dirty="0" smtClean="0">
                <a:latin typeface="Times New Roman" pitchFamily="18" charset="0"/>
                <a:cs typeface="Times New Roman" pitchFamily="18" charset="0"/>
              </a:rPr>
              <a:t>, El </a:t>
            </a:r>
            <a:r>
              <a:rPr lang="en-US" sz="800" dirty="0" err="1" smtClean="0">
                <a:latin typeface="Times New Roman" pitchFamily="18" charset="0"/>
                <a:cs typeface="Times New Roman" pitchFamily="18" charset="0"/>
              </a:rPr>
              <a:t>Leonsito</a:t>
            </a:r>
            <a:r>
              <a:rPr lang="en-US" sz="800" dirty="0" smtClean="0">
                <a:latin typeface="Times New Roman" pitchFamily="18" charset="0"/>
                <a:cs typeface="Times New Roman" pitchFamily="18" charset="0"/>
              </a:rPr>
              <a:t>, Argentina;</a:t>
            </a:r>
            <a:br>
              <a:rPr lang="en-US" sz="800" dirty="0" smtClean="0">
                <a:latin typeface="Times New Roman" pitchFamily="18" charset="0"/>
                <a:cs typeface="Times New Roman" pitchFamily="18" charset="0"/>
              </a:rPr>
            </a:br>
            <a:r>
              <a:rPr lang="en-US" sz="800" dirty="0" smtClean="0">
                <a:latin typeface="Times New Roman" pitchFamily="18" charset="0"/>
                <a:cs typeface="Times New Roman" pitchFamily="18" charset="0"/>
              </a:rPr>
              <a:t> San Juan National University, </a:t>
            </a:r>
            <a:r>
              <a:rPr lang="en-US" sz="800" dirty="0" err="1" smtClean="0">
                <a:latin typeface="Times New Roman" pitchFamily="18" charset="0"/>
                <a:cs typeface="Times New Roman" pitchFamily="18" charset="0"/>
              </a:rPr>
              <a:t>Casilla</a:t>
            </a:r>
            <a:r>
              <a:rPr lang="en-US" sz="800" dirty="0" smtClean="0">
                <a:latin typeface="Times New Roman" pitchFamily="18" charset="0"/>
                <a:cs typeface="Times New Roman" pitchFamily="18" charset="0"/>
              </a:rPr>
              <a:t> de </a:t>
            </a:r>
            <a:r>
              <a:rPr lang="en-US" sz="800" dirty="0" err="1" smtClean="0">
                <a:latin typeface="Times New Roman" pitchFamily="18" charset="0"/>
                <a:cs typeface="Times New Roman" pitchFamily="18" charset="0"/>
              </a:rPr>
              <a:t>Correo</a:t>
            </a:r>
            <a:r>
              <a:rPr lang="en-US" sz="800" dirty="0" smtClean="0">
                <a:latin typeface="Times New Roman" pitchFamily="18" charset="0"/>
                <a:cs typeface="Times New Roman" pitchFamily="18" charset="0"/>
              </a:rPr>
              <a:t> 49, 5400 San Juan, Argentina;</a:t>
            </a:r>
            <a:br>
              <a:rPr lang="en-US" sz="800" dirty="0" smtClean="0">
                <a:latin typeface="Times New Roman" pitchFamily="18" charset="0"/>
                <a:cs typeface="Times New Roman" pitchFamily="18" charset="0"/>
              </a:rPr>
            </a:br>
            <a:r>
              <a:rPr lang="en-US" sz="800" dirty="0" err="1" smtClean="0">
                <a:latin typeface="Times New Roman" pitchFamily="18" charset="0"/>
                <a:cs typeface="Times New Roman" pitchFamily="18" charset="0"/>
              </a:rPr>
              <a:t>Kislovodsk</a:t>
            </a:r>
            <a:r>
              <a:rPr lang="en-US" sz="800" dirty="0" smtClean="0">
                <a:latin typeface="Times New Roman" pitchFamily="18" charset="0"/>
                <a:cs typeface="Times New Roman" pitchFamily="18" charset="0"/>
              </a:rPr>
              <a:t> Solar Station of the </a:t>
            </a:r>
            <a:r>
              <a:rPr lang="en-US" sz="800" dirty="0" err="1" smtClean="0">
                <a:latin typeface="Times New Roman" pitchFamily="18" charset="0"/>
                <a:cs typeface="Times New Roman" pitchFamily="18" charset="0"/>
              </a:rPr>
              <a:t>Pulkovo</a:t>
            </a:r>
            <a:r>
              <a:rPr lang="en-US" sz="800" dirty="0" smtClean="0">
                <a:latin typeface="Times New Roman" pitchFamily="18" charset="0"/>
                <a:cs typeface="Times New Roman" pitchFamily="18" charset="0"/>
              </a:rPr>
              <a:t> Observatory RAS, </a:t>
            </a:r>
            <a:r>
              <a:rPr lang="en-US" sz="800" dirty="0" err="1" smtClean="0">
                <a:latin typeface="Times New Roman" pitchFamily="18" charset="0"/>
                <a:cs typeface="Times New Roman" pitchFamily="18" charset="0"/>
              </a:rPr>
              <a:t>P.O.Box</a:t>
            </a:r>
            <a:r>
              <a:rPr lang="en-US" sz="800" dirty="0" smtClean="0">
                <a:latin typeface="Times New Roman" pitchFamily="18" charset="0"/>
                <a:cs typeface="Times New Roman" pitchFamily="18" charset="0"/>
              </a:rPr>
              <a:t> 45, </a:t>
            </a:r>
            <a:r>
              <a:rPr lang="en-US" sz="800" dirty="0" err="1" smtClean="0">
                <a:latin typeface="Times New Roman" pitchFamily="18" charset="0"/>
                <a:cs typeface="Times New Roman" pitchFamily="18" charset="0"/>
              </a:rPr>
              <a:t>ul</a:t>
            </a:r>
            <a:r>
              <a:rPr lang="en-US" sz="800" dirty="0" smtClean="0">
                <a:latin typeface="Times New Roman" pitchFamily="18" charset="0"/>
                <a:cs typeface="Times New Roman" pitchFamily="18" charset="0"/>
              </a:rPr>
              <a:t>. </a:t>
            </a:r>
            <a:r>
              <a:rPr lang="en-US" sz="800" dirty="0" err="1" smtClean="0">
                <a:latin typeface="Times New Roman" pitchFamily="18" charset="0"/>
                <a:cs typeface="Times New Roman" pitchFamily="18" charset="0"/>
              </a:rPr>
              <a:t>Gagarina</a:t>
            </a:r>
            <a:r>
              <a:rPr lang="en-US" sz="800" dirty="0" smtClean="0">
                <a:latin typeface="Times New Roman" pitchFamily="18" charset="0"/>
                <a:cs typeface="Times New Roman" pitchFamily="18" charset="0"/>
              </a:rPr>
              <a:t> 100, </a:t>
            </a:r>
            <a:r>
              <a:rPr lang="en-US" sz="800" dirty="0" err="1" smtClean="0">
                <a:latin typeface="Times New Roman" pitchFamily="18" charset="0"/>
                <a:cs typeface="Times New Roman" pitchFamily="18" charset="0"/>
              </a:rPr>
              <a:t>Kislovodsk</a:t>
            </a:r>
            <a:r>
              <a:rPr lang="en-US" sz="800" dirty="0" smtClean="0">
                <a:latin typeface="Times New Roman" pitchFamily="18" charset="0"/>
                <a:cs typeface="Times New Roman" pitchFamily="18" charset="0"/>
              </a:rPr>
              <a:t> 357700, Russia</a:t>
            </a:r>
            <a:br>
              <a:rPr lang="en-US" sz="800" dirty="0" smtClean="0">
                <a:latin typeface="Times New Roman" pitchFamily="18" charset="0"/>
                <a:cs typeface="Times New Roman" pitchFamily="18" charset="0"/>
              </a:rPr>
            </a:br>
            <a:r>
              <a:rPr lang="en-US" sz="800" dirty="0" smtClean="0">
                <a:latin typeface="Times New Roman" pitchFamily="18" charset="0"/>
                <a:cs typeface="Times New Roman" pitchFamily="18" charset="0"/>
              </a:rPr>
              <a:t>Physics Dept., Department of Physics, University of the Free State, PO Box 339, Bloemfontein 9300, South Africa</a:t>
            </a:r>
            <a:br>
              <a:rPr lang="en-US" sz="800" dirty="0" smtClean="0">
                <a:latin typeface="Times New Roman" pitchFamily="18" charset="0"/>
                <a:cs typeface="Times New Roman" pitchFamily="18" charset="0"/>
              </a:rPr>
            </a:br>
            <a:r>
              <a:rPr lang="en-US" sz="800" dirty="0" smtClean="0">
                <a:latin typeface="Times New Roman" pitchFamily="18" charset="0"/>
                <a:cs typeface="Times New Roman" pitchFamily="18" charset="0"/>
              </a:rPr>
              <a:t>Department of Physics, University of Johannesburg, PO Box 559, Auckland Park, South Africa</a:t>
            </a:r>
            <a:br>
              <a:rPr lang="en-US" sz="800" dirty="0" smtClean="0">
                <a:latin typeface="Times New Roman" pitchFamily="18" charset="0"/>
                <a:cs typeface="Times New Roman" pitchFamily="18" charset="0"/>
              </a:rPr>
            </a:br>
            <a:r>
              <a:rPr lang="en-US" sz="800" dirty="0" smtClean="0">
                <a:latin typeface="Times New Roman" pitchFamily="18" charset="0"/>
                <a:cs typeface="Times New Roman" pitchFamily="18" charset="0"/>
              </a:rPr>
              <a:t>Centre for Space Research, North-West University, Potchefstroom 2520, South Africa</a:t>
            </a:r>
            <a:endParaRPr lang="en-US" sz="800" dirty="0" smtClean="0">
              <a:solidFill>
                <a:srgbClr val="0070C0"/>
              </a:solidFill>
              <a:latin typeface="Times New Roman" pitchFamily="18" charset="0"/>
              <a:cs typeface="Times New Roman" pitchFamily="18" charset="0"/>
            </a:endParaRPr>
          </a:p>
          <a:p>
            <a:pPr algn="ctr"/>
            <a:r>
              <a:rPr lang="ru-RU" b="1" dirty="0" smtClean="0"/>
              <a:t>Локализация источника космических нейтрино высоких энергий</a:t>
            </a:r>
          </a:p>
          <a:p>
            <a:pPr algn="ctr"/>
            <a:r>
              <a:rPr lang="en-US" b="1" dirty="0" smtClean="0">
                <a:solidFill>
                  <a:schemeClr val="accent1">
                    <a:lumMod val="50000"/>
                  </a:schemeClr>
                </a:solidFill>
                <a:latin typeface="Verdana" pitchFamily="34" charset="0"/>
                <a:ea typeface="Verdana" pitchFamily="34" charset="0"/>
                <a:cs typeface="Verdana" pitchFamily="34" charset="0"/>
              </a:rPr>
              <a:t>Optical  Observations Reveal  Strong Evidence for High Energy Neutrino Progenitor</a:t>
            </a:r>
          </a:p>
          <a:p>
            <a:pPr algn="ctr"/>
            <a:endParaRPr lang="en-US" sz="2400" b="1" dirty="0" smtClean="0">
              <a:solidFill>
                <a:schemeClr val="bg1"/>
              </a:solidFill>
              <a:latin typeface="Verdana" pitchFamily="34" charset="0"/>
              <a:ea typeface="Verdana" pitchFamily="34" charset="0"/>
              <a:cs typeface="Verdana" pitchFamily="34" charset="0"/>
            </a:endParaRPr>
          </a:p>
          <a:p>
            <a:pPr algn="ctr"/>
            <a:r>
              <a:rPr lang="en-US" sz="1600" b="1" dirty="0" smtClean="0">
                <a:solidFill>
                  <a:schemeClr val="bg1"/>
                </a:solidFill>
                <a:latin typeface="Verdana" pitchFamily="34" charset="0"/>
                <a:ea typeface="Verdana" pitchFamily="34" charset="0"/>
                <a:cs typeface="Verdana" pitchFamily="34" charset="0"/>
              </a:rPr>
              <a:t>PI </a:t>
            </a:r>
            <a:r>
              <a:rPr lang="en-US" sz="1600" b="1" dirty="0" err="1" smtClean="0">
                <a:solidFill>
                  <a:schemeClr val="bg1"/>
                </a:solidFill>
                <a:latin typeface="Verdana" pitchFamily="34" charset="0"/>
                <a:ea typeface="Verdana" pitchFamily="34" charset="0"/>
                <a:cs typeface="Verdana" pitchFamily="34" charset="0"/>
              </a:rPr>
              <a:t>Clobal</a:t>
            </a:r>
            <a:r>
              <a:rPr lang="en-US" sz="1600" b="1" dirty="0" smtClean="0">
                <a:solidFill>
                  <a:schemeClr val="bg1"/>
                </a:solidFill>
                <a:latin typeface="Verdana" pitchFamily="34" charset="0"/>
                <a:ea typeface="Verdana" pitchFamily="34" charset="0"/>
                <a:cs typeface="Verdana" pitchFamily="34" charset="0"/>
              </a:rPr>
              <a:t> Robotic MASTER Net</a:t>
            </a:r>
          </a:p>
          <a:p>
            <a:pPr algn="ctr"/>
            <a:r>
              <a:rPr lang="en-US" sz="1600" b="1" dirty="0" smtClean="0">
                <a:solidFill>
                  <a:schemeClr val="bg1"/>
                </a:solidFill>
                <a:latin typeface="Verdana" pitchFamily="34" charset="0"/>
                <a:ea typeface="Verdana" pitchFamily="34" charset="0"/>
                <a:cs typeface="Verdana" pitchFamily="34" charset="0"/>
              </a:rPr>
              <a:t>5 June 2020</a:t>
            </a:r>
          </a:p>
          <a:p>
            <a:pPr algn="ctr"/>
            <a:r>
              <a:rPr lang="en-US" sz="2000" b="1" dirty="0" smtClean="0">
                <a:solidFill>
                  <a:schemeClr val="bg1"/>
                </a:solidFill>
                <a:latin typeface="Verdana" pitchFamily="34" charset="0"/>
                <a:ea typeface="Verdana" pitchFamily="34" charset="0"/>
                <a:cs typeface="Verdana" pitchFamily="34" charset="0"/>
              </a:rPr>
              <a:t> </a:t>
            </a:r>
            <a:r>
              <a:rPr lang="en-US" sz="1600" b="1" dirty="0" smtClean="0">
                <a:solidFill>
                  <a:schemeClr val="bg1"/>
                </a:solidFill>
                <a:latin typeface="Verdana" pitchFamily="34" charset="0"/>
                <a:ea typeface="Verdana" pitchFamily="34" charset="0"/>
                <a:cs typeface="Verdana" pitchFamily="34" charset="0"/>
              </a:rPr>
              <a:t>Vladimir M. Lipunov</a:t>
            </a:r>
            <a:endParaRPr lang="ru-RU" sz="3600" dirty="0" smtClean="0">
              <a:solidFill>
                <a:schemeClr val="bg1"/>
              </a:solidFill>
              <a:latin typeface="Verdana" pitchFamily="34" charset="0"/>
              <a:ea typeface="Verdana" pitchFamily="34" charset="0"/>
              <a:cs typeface="Verdana" pitchFamily="34" charset="0"/>
            </a:endParaRPr>
          </a:p>
          <a:p>
            <a:pPr algn="ctr">
              <a:tabLst>
                <a:tab pos="0" algn="l"/>
                <a:tab pos="411163" algn="l"/>
                <a:tab pos="825500" algn="l"/>
                <a:tab pos="1239838" algn="l"/>
                <a:tab pos="1654175" algn="l"/>
                <a:tab pos="2070100" algn="l"/>
                <a:tab pos="2484438" algn="l"/>
                <a:tab pos="2898775" algn="l"/>
                <a:tab pos="3313113" algn="l"/>
                <a:tab pos="3727450" algn="l"/>
                <a:tab pos="4143375" algn="l"/>
                <a:tab pos="4557713" algn="l"/>
                <a:tab pos="4972050" algn="l"/>
                <a:tab pos="5384800" algn="l"/>
                <a:tab pos="5799138" algn="l"/>
                <a:tab pos="6213475" algn="l"/>
                <a:tab pos="6629400" algn="l"/>
                <a:tab pos="7043738" algn="l"/>
                <a:tab pos="7458075" algn="l"/>
                <a:tab pos="7872413" algn="l"/>
                <a:tab pos="8286750" algn="l"/>
                <a:tab pos="8529638" algn="l"/>
                <a:tab pos="9185275" algn="l"/>
              </a:tabLst>
            </a:pPr>
            <a:endParaRPr lang="ru-RU" sz="1400" b="1" dirty="0" smtClean="0">
              <a:solidFill>
                <a:srgbClr val="002060"/>
              </a:solidFill>
            </a:endParaRPr>
          </a:p>
          <a:p>
            <a:pPr algn="ctr">
              <a:tabLst>
                <a:tab pos="0" algn="l"/>
                <a:tab pos="411163" algn="l"/>
                <a:tab pos="825500" algn="l"/>
                <a:tab pos="1239838" algn="l"/>
                <a:tab pos="1654175" algn="l"/>
                <a:tab pos="2070100" algn="l"/>
                <a:tab pos="2484438" algn="l"/>
                <a:tab pos="2898775" algn="l"/>
                <a:tab pos="3313113" algn="l"/>
                <a:tab pos="3727450" algn="l"/>
                <a:tab pos="4143375" algn="l"/>
                <a:tab pos="4557713" algn="l"/>
                <a:tab pos="4972050" algn="l"/>
                <a:tab pos="5384800" algn="l"/>
                <a:tab pos="5799138" algn="l"/>
                <a:tab pos="6213475" algn="l"/>
                <a:tab pos="6629400" algn="l"/>
                <a:tab pos="7043738" algn="l"/>
                <a:tab pos="7458075" algn="l"/>
                <a:tab pos="7872413" algn="l"/>
                <a:tab pos="8286750" algn="l"/>
                <a:tab pos="8529638" algn="l"/>
                <a:tab pos="9185275" algn="l"/>
              </a:tabLst>
            </a:pPr>
            <a:endParaRPr lang="ru-RU" sz="1200" b="1" dirty="0">
              <a:solidFill>
                <a:srgbClr val="002060"/>
              </a:solidFill>
            </a:endParaRPr>
          </a:p>
          <a:p>
            <a:pPr algn="ctr">
              <a:tabLst>
                <a:tab pos="0" algn="l"/>
                <a:tab pos="411163" algn="l"/>
                <a:tab pos="825500" algn="l"/>
                <a:tab pos="1239838" algn="l"/>
                <a:tab pos="1654175" algn="l"/>
                <a:tab pos="2070100" algn="l"/>
                <a:tab pos="2484438" algn="l"/>
                <a:tab pos="2898775" algn="l"/>
                <a:tab pos="3313113" algn="l"/>
                <a:tab pos="3727450" algn="l"/>
                <a:tab pos="4143375" algn="l"/>
                <a:tab pos="4557713" algn="l"/>
                <a:tab pos="4972050" algn="l"/>
                <a:tab pos="5384800" algn="l"/>
                <a:tab pos="5799138" algn="l"/>
                <a:tab pos="6213475" algn="l"/>
                <a:tab pos="6629400" algn="l"/>
                <a:tab pos="7043738" algn="l"/>
                <a:tab pos="7458075" algn="l"/>
                <a:tab pos="7872413" algn="l"/>
                <a:tab pos="8286750" algn="l"/>
                <a:tab pos="8529638" algn="l"/>
                <a:tab pos="9185275" algn="l"/>
              </a:tabLst>
            </a:pPr>
            <a:endParaRPr lang="ru-RU" sz="1600" b="1" i="1" dirty="0" smtClean="0">
              <a:solidFill>
                <a:schemeClr val="bg1"/>
              </a:solidFill>
            </a:endParaRPr>
          </a:p>
          <a:p>
            <a:pPr algn="ctr">
              <a:tabLst>
                <a:tab pos="0" algn="l"/>
                <a:tab pos="411163" algn="l"/>
                <a:tab pos="825500" algn="l"/>
                <a:tab pos="1239838" algn="l"/>
                <a:tab pos="1654175" algn="l"/>
                <a:tab pos="2070100" algn="l"/>
                <a:tab pos="2484438" algn="l"/>
                <a:tab pos="2898775" algn="l"/>
                <a:tab pos="3313113" algn="l"/>
                <a:tab pos="3727450" algn="l"/>
                <a:tab pos="4143375" algn="l"/>
                <a:tab pos="4557713" algn="l"/>
                <a:tab pos="4972050" algn="l"/>
                <a:tab pos="5384800" algn="l"/>
                <a:tab pos="5799138" algn="l"/>
                <a:tab pos="6213475" algn="l"/>
                <a:tab pos="6629400" algn="l"/>
                <a:tab pos="7043738" algn="l"/>
                <a:tab pos="7458075" algn="l"/>
                <a:tab pos="7872413" algn="l"/>
                <a:tab pos="8286750" algn="l"/>
                <a:tab pos="8529638" algn="l"/>
                <a:tab pos="9185275" algn="l"/>
              </a:tabLst>
            </a:pPr>
            <a:endParaRPr lang="ru-RU" sz="2500" dirty="0">
              <a:solidFill>
                <a:srgbClr val="002060"/>
              </a:solidFill>
              <a:effectLst>
                <a:outerShdw blurRad="38100" dist="38100" dir="2700000" algn="tl">
                  <a:srgbClr val="C0C0C0"/>
                </a:outerShdw>
              </a:effectLst>
            </a:endParaRPr>
          </a:p>
          <a:p>
            <a:pPr algn="ctr">
              <a:tabLst>
                <a:tab pos="0" algn="l"/>
                <a:tab pos="411163" algn="l"/>
                <a:tab pos="825500" algn="l"/>
                <a:tab pos="1239838" algn="l"/>
                <a:tab pos="1654175" algn="l"/>
                <a:tab pos="2070100" algn="l"/>
                <a:tab pos="2484438" algn="l"/>
                <a:tab pos="2898775" algn="l"/>
                <a:tab pos="3313113" algn="l"/>
                <a:tab pos="3727450" algn="l"/>
                <a:tab pos="4143375" algn="l"/>
                <a:tab pos="4557713" algn="l"/>
                <a:tab pos="4972050" algn="l"/>
                <a:tab pos="5384800" algn="l"/>
                <a:tab pos="5799138" algn="l"/>
                <a:tab pos="6213475" algn="l"/>
                <a:tab pos="6629400" algn="l"/>
                <a:tab pos="7043738" algn="l"/>
                <a:tab pos="7458075" algn="l"/>
                <a:tab pos="7872413" algn="l"/>
                <a:tab pos="8286750" algn="l"/>
                <a:tab pos="8529638" algn="l"/>
                <a:tab pos="9185275" algn="l"/>
              </a:tabLst>
            </a:pPr>
            <a:endParaRPr lang="ru-RU" dirty="0">
              <a:solidFill>
                <a:srgbClr val="99FFCC"/>
              </a:solidFill>
              <a:effectLst>
                <a:outerShdw blurRad="38100" dist="38100" dir="2700000" algn="tl">
                  <a:srgbClr val="C0C0C0"/>
                </a:outerShdw>
              </a:effectLst>
            </a:endParaRPr>
          </a:p>
        </p:txBody>
      </p:sp>
      <p:pic>
        <p:nvPicPr>
          <p:cNvPr id="8" name="Рисунок 7" descr="brends crop.jpg"/>
          <p:cNvPicPr>
            <a:picLocks noChangeAspect="1"/>
          </p:cNvPicPr>
          <p:nvPr/>
        </p:nvPicPr>
        <p:blipFill>
          <a:blip r:embed="rId4" cstate="print"/>
          <a:stretch>
            <a:fillRect/>
          </a:stretch>
        </p:blipFill>
        <p:spPr>
          <a:xfrm>
            <a:off x="0" y="3939902"/>
            <a:ext cx="9324528" cy="786978"/>
          </a:xfrm>
          <a:prstGeom prst="rect">
            <a:avLst/>
          </a:prstGeom>
        </p:spPr>
      </p:pic>
      <p:sp>
        <p:nvSpPr>
          <p:cNvPr id="11" name="Нижний колонтитул 10"/>
          <p:cNvSpPr>
            <a:spLocks noGrp="1"/>
          </p:cNvSpPr>
          <p:nvPr>
            <p:ph type="ftr" idx="11"/>
          </p:nvPr>
        </p:nvSpPr>
        <p:spPr>
          <a:xfrm>
            <a:off x="-252536" y="4881788"/>
            <a:ext cx="9577063" cy="261712"/>
          </a:xfrm>
        </p:spPr>
        <p:txBody>
          <a:bodyPr/>
          <a:lstStyle/>
          <a:p>
            <a:pPr>
              <a:defRPr/>
            </a:pPr>
            <a:r>
              <a:rPr lang="en-US" dirty="0" smtClean="0">
                <a:solidFill>
                  <a:schemeClr val="bg1"/>
                </a:solidFill>
              </a:rPr>
              <a:t>Vladimir Lipunov, Optical  Observations Reveal  Strong Evidence for High Energy Neutrino Progenitor, 05 June 2020</a:t>
            </a:r>
            <a:endParaRPr lang="en-US" dirty="0">
              <a:solidFill>
                <a:schemeClr val="bg1"/>
              </a:solidFill>
            </a:endParaRPr>
          </a:p>
        </p:txBody>
      </p:sp>
      <p:pic>
        <p:nvPicPr>
          <p:cNvPr id="13" name="Picture 5" descr="Flag01"/>
          <p:cNvPicPr>
            <a:picLocks noChangeAspect="1" noChangeArrowheads="1" noCrop="1"/>
          </p:cNvPicPr>
          <p:nvPr/>
        </p:nvPicPr>
        <p:blipFill>
          <a:blip r:embed="rId5" cstate="print"/>
          <a:srcRect/>
          <a:stretch>
            <a:fillRect/>
          </a:stretch>
        </p:blipFill>
        <p:spPr bwMode="auto">
          <a:xfrm>
            <a:off x="323528" y="339502"/>
            <a:ext cx="521270" cy="360040"/>
          </a:xfrm>
          <a:prstGeom prst="rect">
            <a:avLst/>
          </a:prstGeom>
          <a:noFill/>
          <a:ln w="9525">
            <a:noFill/>
            <a:miter lim="800000"/>
            <a:headEnd/>
            <a:tailEnd/>
          </a:ln>
        </p:spPr>
      </p:pic>
      <p:pic>
        <p:nvPicPr>
          <p:cNvPr id="14" name="Рисунок 13" descr="RFBR2.jpg"/>
          <p:cNvPicPr>
            <a:picLocks noChangeAspect="1"/>
          </p:cNvPicPr>
          <p:nvPr/>
        </p:nvPicPr>
        <p:blipFill>
          <a:blip r:embed="rId6" cstate="print"/>
          <a:stretch>
            <a:fillRect/>
          </a:stretch>
        </p:blipFill>
        <p:spPr>
          <a:xfrm>
            <a:off x="-324544" y="2355726"/>
            <a:ext cx="1656184" cy="732259"/>
          </a:xfrm>
          <a:prstGeom prst="rect">
            <a:avLst/>
          </a:prstGeom>
        </p:spPr>
      </p:pic>
      <p:pic>
        <p:nvPicPr>
          <p:cNvPr id="15" name="Рисунок 14" descr="razvitie.jpg"/>
          <p:cNvPicPr>
            <a:picLocks noChangeAspect="1"/>
          </p:cNvPicPr>
          <p:nvPr/>
        </p:nvPicPr>
        <p:blipFill>
          <a:blip r:embed="rId7" cstate="print"/>
          <a:stretch>
            <a:fillRect/>
          </a:stretch>
        </p:blipFill>
        <p:spPr>
          <a:xfrm>
            <a:off x="8172400" y="267494"/>
            <a:ext cx="792088" cy="1396699"/>
          </a:xfrm>
          <a:prstGeom prst="rect">
            <a:avLst/>
          </a:prstGeom>
        </p:spPr>
      </p:pic>
      <p:pic>
        <p:nvPicPr>
          <p:cNvPr id="16" name="Рисунок 15" descr="Logo_Mgu2.jpg"/>
          <p:cNvPicPr>
            <a:picLocks noChangeAspect="1"/>
          </p:cNvPicPr>
          <p:nvPr/>
        </p:nvPicPr>
        <p:blipFill>
          <a:blip r:embed="rId8" cstate="print"/>
          <a:stretch>
            <a:fillRect/>
          </a:stretch>
        </p:blipFill>
        <p:spPr>
          <a:xfrm>
            <a:off x="179512" y="267494"/>
            <a:ext cx="1296144" cy="1283183"/>
          </a:xfrm>
          <a:prstGeom prst="rect">
            <a:avLst/>
          </a:prstGeom>
        </p:spPr>
      </p:pic>
      <p:pic>
        <p:nvPicPr>
          <p:cNvPr id="17" name="Рисунок 16" descr="logo_sai2.jpg"/>
          <p:cNvPicPr>
            <a:picLocks noChangeAspect="1"/>
          </p:cNvPicPr>
          <p:nvPr/>
        </p:nvPicPr>
        <p:blipFill>
          <a:blip r:embed="rId9" cstate="print"/>
          <a:stretch>
            <a:fillRect/>
          </a:stretch>
        </p:blipFill>
        <p:spPr>
          <a:xfrm>
            <a:off x="8240061" y="2643758"/>
            <a:ext cx="903939" cy="932069"/>
          </a:xfrm>
          <a:prstGeom prst="rect">
            <a:avLst/>
          </a:prstGeom>
        </p:spPr>
      </p:pic>
      <p:pic>
        <p:nvPicPr>
          <p:cNvPr id="19" name="Рисунок 18" descr="RNF.jpg"/>
          <p:cNvPicPr>
            <a:picLocks noChangeAspect="1"/>
          </p:cNvPicPr>
          <p:nvPr/>
        </p:nvPicPr>
        <p:blipFill>
          <a:blip r:embed="rId10" cstate="print"/>
          <a:stretch>
            <a:fillRect/>
          </a:stretch>
        </p:blipFill>
        <p:spPr>
          <a:xfrm>
            <a:off x="395536" y="3147814"/>
            <a:ext cx="1882899" cy="537971"/>
          </a:xfrm>
          <a:prstGeom prst="rect">
            <a:avLst/>
          </a:prstGeom>
        </p:spPr>
      </p:pic>
      <p:cxnSp>
        <p:nvCxnSpPr>
          <p:cNvPr id="21" name="Прямая соединительная линия 20"/>
          <p:cNvCxnSpPr/>
          <p:nvPr/>
        </p:nvCxnSpPr>
        <p:spPr bwMode="auto">
          <a:xfrm flipV="1">
            <a:off x="251520" y="3003798"/>
            <a:ext cx="1944216" cy="792088"/>
          </a:xfrm>
          <a:prstGeom prst="line">
            <a:avLst/>
          </a:prstGeom>
          <a:ln>
            <a:solidFill>
              <a:srgbClr val="FF0000"/>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26" name="Прямая соединительная линия 25"/>
          <p:cNvCxnSpPr/>
          <p:nvPr/>
        </p:nvCxnSpPr>
        <p:spPr bwMode="auto">
          <a:xfrm>
            <a:off x="179512" y="3147814"/>
            <a:ext cx="2016224" cy="720080"/>
          </a:xfrm>
          <a:prstGeom prst="line">
            <a:avLst/>
          </a:prstGeom>
          <a:ln>
            <a:solidFill>
              <a:srgbClr val="FF0000"/>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Tree>
  </p:cSld>
  <p:clrMapOvr>
    <a:masterClrMapping/>
  </p:clrMapOvr>
  <p:transition advTm="102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073"/>
                                        </p:tgtEl>
                                        <p:attrNameLst>
                                          <p:attrName>style.visibility</p:attrName>
                                        </p:attrNameLst>
                                      </p:cBhvr>
                                      <p:to>
                                        <p:strVal val="visible"/>
                                      </p:to>
                                    </p:set>
                                    <p:animEffect transition="in" filter="blinds(horizontal)">
                                      <p:cBhvr>
                                        <p:cTn id="7" dur="500"/>
                                        <p:tgtEl>
                                          <p:spTgt spid="3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Заголовок 1"/>
          <p:cNvSpPr>
            <a:spLocks noGrp="1"/>
          </p:cNvSpPr>
          <p:nvPr>
            <p:ph type="title"/>
          </p:nvPr>
        </p:nvSpPr>
        <p:spPr>
          <a:xfrm>
            <a:off x="214313" y="0"/>
            <a:ext cx="8515350" cy="741760"/>
          </a:xfrm>
        </p:spPr>
        <p:txBody>
          <a:bodyPr/>
          <a:lstStyle/>
          <a:p>
            <a:r>
              <a:rPr lang="en-US" sz="2000" b="1" smtClean="0">
                <a:solidFill>
                  <a:schemeClr val="bg1"/>
                </a:solidFill>
                <a:latin typeface="Times New Roman" pitchFamily="18" charset="0"/>
                <a:cs typeface="Times New Roman" pitchFamily="18" charset="0"/>
              </a:rPr>
              <a:t>MASTER Net Detected 10</a:t>
            </a:r>
            <a:r>
              <a:rPr lang="ru-RU" sz="2000" b="1" smtClean="0">
                <a:solidFill>
                  <a:schemeClr val="bg1"/>
                </a:solidFill>
                <a:latin typeface="Times New Roman" pitchFamily="18" charset="0"/>
                <a:cs typeface="Times New Roman" pitchFamily="18" charset="0"/>
              </a:rPr>
              <a:t>+1</a:t>
            </a:r>
            <a:r>
              <a:rPr lang="en-US" sz="2000" b="1" smtClean="0">
                <a:solidFill>
                  <a:schemeClr val="bg1"/>
                </a:solidFill>
                <a:latin typeface="Times New Roman" pitchFamily="18" charset="0"/>
                <a:cs typeface="Times New Roman" pitchFamily="18" charset="0"/>
              </a:rPr>
              <a:t> types of the OTs from NEO to redshift z ~ 5.</a:t>
            </a:r>
            <a:endParaRPr lang="ru-RU" sz="2000" b="1" smtClean="0">
              <a:solidFill>
                <a:schemeClr val="bg1"/>
              </a:solidFill>
              <a:latin typeface="Times New Roman" pitchFamily="18" charset="0"/>
              <a:cs typeface="Times New Roman" pitchFamily="18" charset="0"/>
            </a:endParaRPr>
          </a:p>
        </p:txBody>
      </p:sp>
      <p:pic>
        <p:nvPicPr>
          <p:cNvPr id="21507" name="Picture 2" descr="File:HST SN 1987A 20th anniversary.jpg"/>
          <p:cNvPicPr>
            <a:picLocks noGrp="1" noChangeAspect="1" noChangeArrowheads="1"/>
          </p:cNvPicPr>
          <p:nvPr>
            <p:ph idx="1"/>
          </p:nvPr>
        </p:nvPicPr>
        <p:blipFill>
          <a:blip r:embed="rId6" cstate="print"/>
          <a:srcRect/>
          <a:stretch>
            <a:fillRect/>
          </a:stretch>
        </p:blipFill>
        <p:spPr>
          <a:xfrm>
            <a:off x="214313" y="696519"/>
            <a:ext cx="1992312" cy="1168003"/>
          </a:xfrm>
        </p:spPr>
      </p:pic>
      <p:pic>
        <p:nvPicPr>
          <p:cNvPr id="21508" name="Содержимое 2" descr="Epsilon-Aurigae-artwork.jpg"/>
          <p:cNvPicPr>
            <a:picLocks noChangeAspect="1"/>
          </p:cNvPicPr>
          <p:nvPr/>
        </p:nvPicPr>
        <p:blipFill>
          <a:blip r:embed="rId7" cstate="print"/>
          <a:srcRect/>
          <a:stretch>
            <a:fillRect/>
          </a:stretch>
        </p:blipFill>
        <p:spPr bwMode="auto">
          <a:xfrm>
            <a:off x="2286000" y="750097"/>
            <a:ext cx="2255838" cy="1017985"/>
          </a:xfrm>
          <a:prstGeom prst="rect">
            <a:avLst/>
          </a:prstGeom>
          <a:noFill/>
          <a:ln w="9525">
            <a:noFill/>
            <a:miter lim="800000"/>
            <a:headEnd/>
            <a:tailEnd/>
          </a:ln>
        </p:spPr>
      </p:pic>
      <p:pic>
        <p:nvPicPr>
          <p:cNvPr id="21509" name="Picture 2" descr="Artist's concept of a blazar"/>
          <p:cNvPicPr>
            <a:picLocks noChangeAspect="1" noChangeArrowheads="1"/>
          </p:cNvPicPr>
          <p:nvPr/>
        </p:nvPicPr>
        <p:blipFill>
          <a:blip r:embed="rId8" cstate="print"/>
          <a:srcRect/>
          <a:stretch>
            <a:fillRect/>
          </a:stretch>
        </p:blipFill>
        <p:spPr bwMode="auto">
          <a:xfrm>
            <a:off x="6715132" y="1991917"/>
            <a:ext cx="1223963" cy="1222772"/>
          </a:xfrm>
          <a:prstGeom prst="rect">
            <a:avLst/>
          </a:prstGeom>
          <a:noFill/>
          <a:ln w="9525">
            <a:noFill/>
            <a:miter lim="800000"/>
            <a:headEnd/>
            <a:tailEnd/>
          </a:ln>
        </p:spPr>
      </p:pic>
      <p:pic>
        <p:nvPicPr>
          <p:cNvPr id="21510" name="Рисунок 7" descr="2014_UR116_HA.jpg"/>
          <p:cNvPicPr>
            <a:picLocks noChangeAspect="1"/>
          </p:cNvPicPr>
          <p:nvPr/>
        </p:nvPicPr>
        <p:blipFill>
          <a:blip r:embed="rId9" cstate="print"/>
          <a:srcRect/>
          <a:stretch>
            <a:fillRect/>
          </a:stretch>
        </p:blipFill>
        <p:spPr bwMode="auto">
          <a:xfrm>
            <a:off x="4429125" y="3536160"/>
            <a:ext cx="2000250" cy="1265635"/>
          </a:xfrm>
          <a:prstGeom prst="rect">
            <a:avLst/>
          </a:prstGeom>
          <a:noFill/>
          <a:ln w="9525">
            <a:noFill/>
            <a:miter lim="800000"/>
            <a:headEnd/>
            <a:tailEnd/>
          </a:ln>
        </p:spPr>
      </p:pic>
      <p:pic>
        <p:nvPicPr>
          <p:cNvPr id="21511" name="Рисунок 9" descr="mini_Comet_2014 Q2_rus.jpg"/>
          <p:cNvPicPr>
            <a:picLocks noChangeAspect="1"/>
          </p:cNvPicPr>
          <p:nvPr/>
        </p:nvPicPr>
        <p:blipFill>
          <a:blip r:embed="rId10" cstate="print"/>
          <a:srcRect/>
          <a:stretch>
            <a:fillRect/>
          </a:stretch>
        </p:blipFill>
        <p:spPr bwMode="auto">
          <a:xfrm>
            <a:off x="2286004" y="3482578"/>
            <a:ext cx="1928813" cy="1413272"/>
          </a:xfrm>
          <a:prstGeom prst="rect">
            <a:avLst/>
          </a:prstGeom>
          <a:noFill/>
          <a:ln w="9525">
            <a:noFill/>
            <a:miter lim="800000"/>
            <a:headEnd/>
            <a:tailEnd/>
          </a:ln>
        </p:spPr>
      </p:pic>
      <p:pic>
        <p:nvPicPr>
          <p:cNvPr id="21512" name="Picture 2" descr="http://astrobob.areavoices.com/files/2011/03/Nova-model_-Credit_-NASA_CXC_MS3-400x248.jpg"/>
          <p:cNvPicPr>
            <a:picLocks noChangeAspect="1" noChangeArrowheads="1"/>
          </p:cNvPicPr>
          <p:nvPr/>
        </p:nvPicPr>
        <p:blipFill>
          <a:blip r:embed="rId11" cstate="print"/>
          <a:srcRect/>
          <a:stretch>
            <a:fillRect/>
          </a:stretch>
        </p:blipFill>
        <p:spPr bwMode="auto">
          <a:xfrm>
            <a:off x="0" y="1928816"/>
            <a:ext cx="2649538" cy="1232297"/>
          </a:xfrm>
          <a:prstGeom prst="rect">
            <a:avLst/>
          </a:prstGeom>
          <a:noFill/>
          <a:ln w="9525">
            <a:noFill/>
            <a:miter lim="800000"/>
            <a:headEnd/>
            <a:tailEnd/>
          </a:ln>
        </p:spPr>
      </p:pic>
      <p:pic>
        <p:nvPicPr>
          <p:cNvPr id="14" name="GRB_JET_movie.mpg">
            <a:hlinkClick r:id="" action="ppaction://media"/>
          </p:cNvPr>
          <p:cNvPicPr>
            <a:picLocks noRot="1" noChangeAspect="1"/>
          </p:cNvPicPr>
          <p:nvPr>
            <a:videoFile r:link="rId1"/>
          </p:nvPr>
        </p:nvPicPr>
        <p:blipFill>
          <a:blip r:embed="rId12" cstate="print"/>
          <a:srcRect/>
          <a:stretch>
            <a:fillRect/>
          </a:stretch>
        </p:blipFill>
        <p:spPr bwMode="auto">
          <a:xfrm>
            <a:off x="6286500" y="482206"/>
            <a:ext cx="2857500" cy="1204913"/>
          </a:xfrm>
          <a:prstGeom prst="rect">
            <a:avLst/>
          </a:prstGeom>
          <a:noFill/>
          <a:ln w="9525">
            <a:noFill/>
            <a:miter lim="800000"/>
            <a:headEnd/>
            <a:tailEnd/>
          </a:ln>
        </p:spPr>
      </p:pic>
      <p:pic>
        <p:nvPicPr>
          <p:cNvPr id="15" name="Simu3696.mpg">
            <a:hlinkClick r:id="" action="ppaction://media"/>
          </p:cNvPr>
          <p:cNvPicPr>
            <a:picLocks noRot="1" noChangeAspect="1"/>
          </p:cNvPicPr>
          <p:nvPr>
            <a:videoFile r:link="rId2"/>
          </p:nvPr>
        </p:nvPicPr>
        <p:blipFill>
          <a:blip r:embed="rId13" cstate="print"/>
          <a:srcRect/>
          <a:stretch>
            <a:fillRect/>
          </a:stretch>
        </p:blipFill>
        <p:spPr bwMode="auto">
          <a:xfrm>
            <a:off x="4714875" y="696517"/>
            <a:ext cx="1924050" cy="983456"/>
          </a:xfrm>
          <a:prstGeom prst="rect">
            <a:avLst/>
          </a:prstGeom>
          <a:noFill/>
          <a:ln w="9525">
            <a:noFill/>
            <a:miter lim="800000"/>
            <a:headEnd/>
            <a:tailEnd/>
          </a:ln>
        </p:spPr>
      </p:pic>
      <p:pic>
        <p:nvPicPr>
          <p:cNvPr id="12" name="Sliy3711.mpg">
            <a:hlinkClick r:id="" action="ppaction://media"/>
          </p:cNvPr>
          <p:cNvPicPr>
            <a:picLocks noRot="1" noChangeAspect="1" noChangeArrowheads="1"/>
          </p:cNvPicPr>
          <p:nvPr>
            <a:videoFile r:link="rId3"/>
          </p:nvPr>
        </p:nvPicPr>
        <p:blipFill>
          <a:blip r:embed="rId14" cstate="print"/>
          <a:srcRect/>
          <a:stretch>
            <a:fillRect/>
          </a:stretch>
        </p:blipFill>
        <p:spPr bwMode="auto">
          <a:xfrm>
            <a:off x="7" y="3482582"/>
            <a:ext cx="2143125" cy="1415653"/>
          </a:xfrm>
          <a:prstGeom prst="rect">
            <a:avLst/>
          </a:prstGeom>
          <a:noFill/>
          <a:ln w="9525">
            <a:noFill/>
            <a:miter lim="800000"/>
            <a:headEnd/>
            <a:tailEnd/>
          </a:ln>
        </p:spPr>
      </p:pic>
      <p:pic>
        <p:nvPicPr>
          <p:cNvPr id="21516" name="Рисунок 15" descr="v404google.jpg"/>
          <p:cNvPicPr>
            <a:picLocks noChangeAspect="1"/>
          </p:cNvPicPr>
          <p:nvPr/>
        </p:nvPicPr>
        <p:blipFill>
          <a:blip r:embed="rId15" cstate="print"/>
          <a:srcRect/>
          <a:stretch>
            <a:fillRect/>
          </a:stretch>
        </p:blipFill>
        <p:spPr bwMode="auto">
          <a:xfrm>
            <a:off x="3429007" y="1928816"/>
            <a:ext cx="2428875" cy="1365647"/>
          </a:xfrm>
          <a:prstGeom prst="rect">
            <a:avLst/>
          </a:prstGeom>
          <a:noFill/>
          <a:ln w="9525">
            <a:noFill/>
            <a:miter lim="800000"/>
            <a:headEnd/>
            <a:tailEnd/>
          </a:ln>
        </p:spPr>
      </p:pic>
      <p:sp>
        <p:nvSpPr>
          <p:cNvPr id="21517" name="Прямоугольник 12"/>
          <p:cNvSpPr>
            <a:spLocks noChangeArrowheads="1"/>
          </p:cNvSpPr>
          <p:nvPr/>
        </p:nvSpPr>
        <p:spPr bwMode="auto">
          <a:xfrm>
            <a:off x="357195" y="1607347"/>
            <a:ext cx="1385431" cy="369265"/>
          </a:xfrm>
          <a:prstGeom prst="rect">
            <a:avLst/>
          </a:prstGeom>
          <a:noFill/>
          <a:ln w="9525">
            <a:noFill/>
            <a:miter lim="800000"/>
            <a:headEnd/>
            <a:tailEnd/>
          </a:ln>
        </p:spPr>
        <p:txBody>
          <a:bodyPr wrap="none" lIns="91370" tIns="45687" rIns="91370" bIns="45687">
            <a:spAutoFit/>
          </a:bodyPr>
          <a:lstStyle/>
          <a:p>
            <a:r>
              <a:rPr lang="ru-RU">
                <a:solidFill>
                  <a:srgbClr val="FFFFFF"/>
                </a:solidFill>
                <a:latin typeface="Times New Roman" pitchFamily="18" charset="0"/>
                <a:cs typeface="Times New Roman" pitchFamily="18" charset="0"/>
              </a:rPr>
              <a:t>Сверхновые</a:t>
            </a:r>
            <a:endParaRPr lang="ru-RU">
              <a:solidFill>
                <a:srgbClr val="000000"/>
              </a:solidFill>
              <a:cs typeface="Times New Roman" pitchFamily="18" charset="0"/>
            </a:endParaRPr>
          </a:p>
        </p:txBody>
      </p:sp>
      <p:sp>
        <p:nvSpPr>
          <p:cNvPr id="21518" name="Прямоугольник 15"/>
          <p:cNvSpPr>
            <a:spLocks noChangeArrowheads="1"/>
          </p:cNvSpPr>
          <p:nvPr/>
        </p:nvSpPr>
        <p:spPr bwMode="auto">
          <a:xfrm>
            <a:off x="2571756" y="1553770"/>
            <a:ext cx="1735847" cy="369265"/>
          </a:xfrm>
          <a:prstGeom prst="rect">
            <a:avLst/>
          </a:prstGeom>
          <a:noFill/>
          <a:ln w="9525">
            <a:noFill/>
            <a:miter lim="800000"/>
            <a:headEnd/>
            <a:tailEnd/>
          </a:ln>
        </p:spPr>
        <p:txBody>
          <a:bodyPr wrap="none" lIns="91370" tIns="45687" rIns="91370" bIns="45687">
            <a:spAutoFit/>
          </a:bodyPr>
          <a:lstStyle/>
          <a:p>
            <a:r>
              <a:rPr lang="ru-RU" b="1">
                <a:solidFill>
                  <a:srgbClr val="FFFFFF"/>
                </a:solidFill>
                <a:latin typeface="Times New Roman" pitchFamily="18" charset="0"/>
                <a:cs typeface="Times New Roman" pitchFamily="18" charset="0"/>
              </a:rPr>
              <a:t>Антивспышки</a:t>
            </a:r>
            <a:endParaRPr lang="ru-RU">
              <a:solidFill>
                <a:srgbClr val="000000"/>
              </a:solidFill>
              <a:cs typeface="Times New Roman" pitchFamily="18" charset="0"/>
            </a:endParaRPr>
          </a:p>
        </p:txBody>
      </p:sp>
      <p:sp>
        <p:nvSpPr>
          <p:cNvPr id="21519" name="Прямоугольник 16"/>
          <p:cNvSpPr>
            <a:spLocks noChangeArrowheads="1"/>
          </p:cNvSpPr>
          <p:nvPr/>
        </p:nvSpPr>
        <p:spPr bwMode="auto">
          <a:xfrm>
            <a:off x="4322764" y="1607344"/>
            <a:ext cx="2321200" cy="307710"/>
          </a:xfrm>
          <a:prstGeom prst="rect">
            <a:avLst/>
          </a:prstGeom>
          <a:noFill/>
          <a:ln w="9525">
            <a:noFill/>
            <a:miter lim="800000"/>
            <a:headEnd/>
            <a:tailEnd/>
          </a:ln>
        </p:spPr>
        <p:txBody>
          <a:bodyPr wrap="none" lIns="91370" tIns="45687" rIns="91370" bIns="45687">
            <a:spAutoFit/>
          </a:bodyPr>
          <a:lstStyle/>
          <a:p>
            <a:r>
              <a:rPr lang="ru-RU" sz="1400" b="1">
                <a:solidFill>
                  <a:srgbClr val="FFFFFF"/>
                </a:solidFill>
                <a:latin typeface="Times New Roman" pitchFamily="18" charset="0"/>
                <a:cs typeface="Times New Roman" pitchFamily="18" charset="0"/>
              </a:rPr>
              <a:t>Короткие гамма-всплески</a:t>
            </a:r>
            <a:endParaRPr lang="ru-RU" sz="1400">
              <a:solidFill>
                <a:srgbClr val="000000"/>
              </a:solidFill>
              <a:cs typeface="Times New Roman" pitchFamily="18" charset="0"/>
            </a:endParaRPr>
          </a:p>
        </p:txBody>
      </p:sp>
      <p:sp>
        <p:nvSpPr>
          <p:cNvPr id="21520" name="Прямоугольник 17"/>
          <p:cNvSpPr>
            <a:spLocks noChangeArrowheads="1"/>
          </p:cNvSpPr>
          <p:nvPr/>
        </p:nvSpPr>
        <p:spPr bwMode="auto">
          <a:xfrm>
            <a:off x="6715132" y="1607344"/>
            <a:ext cx="2428875" cy="307710"/>
          </a:xfrm>
          <a:prstGeom prst="rect">
            <a:avLst/>
          </a:prstGeom>
          <a:noFill/>
          <a:ln w="9525">
            <a:noFill/>
            <a:miter lim="800000"/>
            <a:headEnd/>
            <a:tailEnd/>
          </a:ln>
        </p:spPr>
        <p:txBody>
          <a:bodyPr lIns="91370" tIns="45687" rIns="91370" bIns="45687">
            <a:spAutoFit/>
          </a:bodyPr>
          <a:lstStyle/>
          <a:p>
            <a:r>
              <a:rPr lang="ru-RU" sz="1400" b="1">
                <a:solidFill>
                  <a:srgbClr val="FFFFFF"/>
                </a:solidFill>
                <a:latin typeface="Times New Roman" pitchFamily="18" charset="0"/>
                <a:cs typeface="Times New Roman" pitchFamily="18" charset="0"/>
              </a:rPr>
              <a:t>Длинные  гамма-всплески</a:t>
            </a:r>
            <a:endParaRPr lang="ru-RU" sz="1400">
              <a:solidFill>
                <a:srgbClr val="000000"/>
              </a:solidFill>
              <a:cs typeface="Times New Roman" pitchFamily="18" charset="0"/>
            </a:endParaRPr>
          </a:p>
        </p:txBody>
      </p:sp>
      <p:sp>
        <p:nvSpPr>
          <p:cNvPr id="21521" name="Прямоугольник 18"/>
          <p:cNvSpPr>
            <a:spLocks noChangeArrowheads="1"/>
          </p:cNvSpPr>
          <p:nvPr/>
        </p:nvSpPr>
        <p:spPr bwMode="auto">
          <a:xfrm>
            <a:off x="812807" y="2786066"/>
            <a:ext cx="880869" cy="369265"/>
          </a:xfrm>
          <a:prstGeom prst="rect">
            <a:avLst/>
          </a:prstGeom>
          <a:noFill/>
          <a:ln w="9525">
            <a:noFill/>
            <a:miter lim="800000"/>
            <a:headEnd/>
            <a:tailEnd/>
          </a:ln>
        </p:spPr>
        <p:txBody>
          <a:bodyPr wrap="none" lIns="91370" tIns="45687" rIns="91370" bIns="45687">
            <a:spAutoFit/>
          </a:bodyPr>
          <a:lstStyle/>
          <a:p>
            <a:r>
              <a:rPr lang="ru-RU" b="1">
                <a:solidFill>
                  <a:srgbClr val="FFFFFF"/>
                </a:solidFill>
                <a:latin typeface="Times New Roman" pitchFamily="18" charset="0"/>
                <a:cs typeface="Times New Roman" pitchFamily="18" charset="0"/>
              </a:rPr>
              <a:t>Новые</a:t>
            </a:r>
            <a:endParaRPr lang="ru-RU">
              <a:solidFill>
                <a:srgbClr val="000000"/>
              </a:solidFill>
              <a:cs typeface="Times New Roman" pitchFamily="18" charset="0"/>
            </a:endParaRPr>
          </a:p>
        </p:txBody>
      </p:sp>
      <p:sp>
        <p:nvSpPr>
          <p:cNvPr id="21522" name="Прямоугольник 19"/>
          <p:cNvSpPr>
            <a:spLocks noChangeArrowheads="1"/>
          </p:cNvSpPr>
          <p:nvPr/>
        </p:nvSpPr>
        <p:spPr bwMode="auto">
          <a:xfrm>
            <a:off x="3929069" y="2839645"/>
            <a:ext cx="1801955" cy="369265"/>
          </a:xfrm>
          <a:prstGeom prst="rect">
            <a:avLst/>
          </a:prstGeom>
          <a:noFill/>
          <a:ln w="9525">
            <a:noFill/>
            <a:miter lim="800000"/>
            <a:headEnd/>
            <a:tailEnd/>
          </a:ln>
        </p:spPr>
        <p:txBody>
          <a:bodyPr wrap="none" lIns="91370" tIns="45687" rIns="91370" bIns="45687">
            <a:spAutoFit/>
          </a:bodyPr>
          <a:lstStyle/>
          <a:p>
            <a:r>
              <a:rPr lang="ru-RU" b="1">
                <a:solidFill>
                  <a:srgbClr val="FFFFFF"/>
                </a:solidFill>
                <a:latin typeface="Times New Roman" pitchFamily="18" charset="0"/>
                <a:cs typeface="Times New Roman" pitchFamily="18" charset="0"/>
              </a:rPr>
              <a:t>Микроквазары</a:t>
            </a:r>
            <a:endParaRPr lang="ru-RU">
              <a:solidFill>
                <a:srgbClr val="000000"/>
              </a:solidFill>
              <a:cs typeface="Times New Roman" pitchFamily="18" charset="0"/>
            </a:endParaRPr>
          </a:p>
        </p:txBody>
      </p:sp>
      <p:sp>
        <p:nvSpPr>
          <p:cNvPr id="21523" name="Прямоугольник 20"/>
          <p:cNvSpPr>
            <a:spLocks noChangeArrowheads="1"/>
          </p:cNvSpPr>
          <p:nvPr/>
        </p:nvSpPr>
        <p:spPr bwMode="auto">
          <a:xfrm>
            <a:off x="6786564" y="3000378"/>
            <a:ext cx="1107854" cy="369265"/>
          </a:xfrm>
          <a:prstGeom prst="rect">
            <a:avLst/>
          </a:prstGeom>
          <a:noFill/>
          <a:ln w="9525">
            <a:noFill/>
            <a:miter lim="800000"/>
            <a:headEnd/>
            <a:tailEnd/>
          </a:ln>
        </p:spPr>
        <p:txBody>
          <a:bodyPr wrap="none" lIns="91370" tIns="45687" rIns="91370" bIns="45687">
            <a:spAutoFit/>
          </a:bodyPr>
          <a:lstStyle/>
          <a:p>
            <a:r>
              <a:rPr lang="ru-RU" b="1">
                <a:solidFill>
                  <a:srgbClr val="FFFFFF"/>
                </a:solidFill>
                <a:latin typeface="Times New Roman" pitchFamily="18" charset="0"/>
                <a:cs typeface="Times New Roman" pitchFamily="18" charset="0"/>
              </a:rPr>
              <a:t>Квазары</a:t>
            </a:r>
            <a:endParaRPr lang="ru-RU">
              <a:solidFill>
                <a:srgbClr val="000000"/>
              </a:solidFill>
              <a:cs typeface="Times New Roman" pitchFamily="18" charset="0"/>
            </a:endParaRPr>
          </a:p>
        </p:txBody>
      </p:sp>
      <p:sp>
        <p:nvSpPr>
          <p:cNvPr id="21524" name="Прямоугольник 21"/>
          <p:cNvSpPr>
            <a:spLocks noChangeArrowheads="1"/>
          </p:cNvSpPr>
          <p:nvPr/>
        </p:nvSpPr>
        <p:spPr bwMode="auto">
          <a:xfrm>
            <a:off x="0" y="4866088"/>
            <a:ext cx="1866716" cy="369265"/>
          </a:xfrm>
          <a:prstGeom prst="rect">
            <a:avLst/>
          </a:prstGeom>
          <a:noFill/>
          <a:ln w="9525">
            <a:noFill/>
            <a:miter lim="800000"/>
            <a:headEnd/>
            <a:tailEnd/>
          </a:ln>
        </p:spPr>
        <p:txBody>
          <a:bodyPr wrap="none" lIns="91370" tIns="45687" rIns="91370" bIns="45687">
            <a:spAutoFit/>
          </a:bodyPr>
          <a:lstStyle/>
          <a:p>
            <a:r>
              <a:rPr lang="ru-RU" b="1">
                <a:solidFill>
                  <a:srgbClr val="FFFFFF"/>
                </a:solidFill>
                <a:latin typeface="Times New Roman" pitchFamily="18" charset="0"/>
                <a:cs typeface="Times New Roman" pitchFamily="18" charset="0"/>
              </a:rPr>
              <a:t>Красные Новые</a:t>
            </a:r>
            <a:endParaRPr lang="ru-RU">
              <a:solidFill>
                <a:srgbClr val="000000"/>
              </a:solidFill>
              <a:cs typeface="Times New Roman" pitchFamily="18" charset="0"/>
            </a:endParaRPr>
          </a:p>
        </p:txBody>
      </p:sp>
      <p:sp>
        <p:nvSpPr>
          <p:cNvPr id="21525" name="Прямоугольник 22"/>
          <p:cNvSpPr>
            <a:spLocks noChangeArrowheads="1"/>
          </p:cNvSpPr>
          <p:nvPr/>
        </p:nvSpPr>
        <p:spPr bwMode="auto">
          <a:xfrm>
            <a:off x="2928938" y="4554145"/>
            <a:ext cx="1003788" cy="369265"/>
          </a:xfrm>
          <a:prstGeom prst="rect">
            <a:avLst/>
          </a:prstGeom>
          <a:noFill/>
          <a:ln w="9525">
            <a:noFill/>
            <a:miter lim="800000"/>
            <a:headEnd/>
            <a:tailEnd/>
          </a:ln>
        </p:spPr>
        <p:txBody>
          <a:bodyPr wrap="none" lIns="91370" tIns="45687" rIns="91370" bIns="45687">
            <a:spAutoFit/>
          </a:bodyPr>
          <a:lstStyle/>
          <a:p>
            <a:r>
              <a:rPr lang="ru-RU" b="1">
                <a:solidFill>
                  <a:srgbClr val="FFFFFF"/>
                </a:solidFill>
                <a:latin typeface="Times New Roman" pitchFamily="18" charset="0"/>
                <a:cs typeface="Times New Roman" pitchFamily="18" charset="0"/>
              </a:rPr>
              <a:t>Кометы</a:t>
            </a:r>
            <a:endParaRPr lang="ru-RU">
              <a:solidFill>
                <a:srgbClr val="000000"/>
              </a:solidFill>
              <a:cs typeface="Times New Roman" pitchFamily="18" charset="0"/>
            </a:endParaRPr>
          </a:p>
        </p:txBody>
      </p:sp>
      <p:sp>
        <p:nvSpPr>
          <p:cNvPr id="21526" name="Прямоугольник 23"/>
          <p:cNvSpPr>
            <a:spLocks noChangeArrowheads="1"/>
          </p:cNvSpPr>
          <p:nvPr/>
        </p:nvSpPr>
        <p:spPr bwMode="auto">
          <a:xfrm>
            <a:off x="4286251" y="4500566"/>
            <a:ext cx="2295680" cy="369265"/>
          </a:xfrm>
          <a:prstGeom prst="rect">
            <a:avLst/>
          </a:prstGeom>
          <a:noFill/>
          <a:ln w="9525">
            <a:noFill/>
            <a:miter lim="800000"/>
            <a:headEnd/>
            <a:tailEnd/>
          </a:ln>
        </p:spPr>
        <p:txBody>
          <a:bodyPr wrap="none" lIns="91370" tIns="45687" rIns="91370" bIns="45687">
            <a:spAutoFit/>
          </a:bodyPr>
          <a:lstStyle/>
          <a:p>
            <a:r>
              <a:rPr lang="ru-RU" b="1">
                <a:solidFill>
                  <a:srgbClr val="FFFFFF"/>
                </a:solidFill>
                <a:latin typeface="Times New Roman" pitchFamily="18" charset="0"/>
                <a:cs typeface="Times New Roman" pitchFamily="18" charset="0"/>
              </a:rPr>
              <a:t>Опасные астероиды</a:t>
            </a:r>
            <a:endParaRPr lang="ru-RU">
              <a:solidFill>
                <a:srgbClr val="000000"/>
              </a:solidFill>
              <a:cs typeface="Times New Roman" pitchFamily="18" charset="0"/>
            </a:endParaRPr>
          </a:p>
        </p:txBody>
      </p:sp>
      <p:pic>
        <p:nvPicPr>
          <p:cNvPr id="25" name="MergeranimationGW170817ppt1.mpg">
            <a:hlinkClick r:id="" action="ppaction://media"/>
          </p:cNvPr>
          <p:cNvPicPr>
            <a:picLocks noRot="1" noChangeAspect="1"/>
          </p:cNvPicPr>
          <p:nvPr>
            <a:videoFile r:link="rId4"/>
          </p:nvPr>
        </p:nvPicPr>
        <p:blipFill>
          <a:blip r:embed="rId16" cstate="print"/>
          <a:srcRect/>
          <a:stretch>
            <a:fillRect/>
          </a:stretch>
        </p:blipFill>
        <p:spPr bwMode="auto">
          <a:xfrm>
            <a:off x="6572250" y="3589736"/>
            <a:ext cx="2571750" cy="1084659"/>
          </a:xfrm>
          <a:prstGeom prst="rect">
            <a:avLst/>
          </a:prstGeom>
          <a:noFill/>
          <a:ln w="9525">
            <a:noFill/>
            <a:miter lim="800000"/>
            <a:headEnd/>
            <a:tailEnd/>
          </a:ln>
        </p:spPr>
      </p:pic>
      <p:sp>
        <p:nvSpPr>
          <p:cNvPr id="21530" name="Прямоугольник 25"/>
          <p:cNvSpPr>
            <a:spLocks noChangeArrowheads="1"/>
          </p:cNvSpPr>
          <p:nvPr/>
        </p:nvSpPr>
        <p:spPr bwMode="auto">
          <a:xfrm>
            <a:off x="7572382" y="4607719"/>
            <a:ext cx="1414811" cy="369332"/>
          </a:xfrm>
          <a:prstGeom prst="rect">
            <a:avLst/>
          </a:prstGeom>
          <a:noFill/>
          <a:ln w="9525">
            <a:noFill/>
            <a:miter lim="800000"/>
            <a:headEnd/>
            <a:tailEnd/>
          </a:ln>
        </p:spPr>
        <p:txBody>
          <a:bodyPr wrap="none">
            <a:spAutoFit/>
          </a:bodyPr>
          <a:lstStyle/>
          <a:p>
            <a:r>
              <a:rPr lang="ru-RU" b="1">
                <a:solidFill>
                  <a:srgbClr val="FFFFFF"/>
                </a:solidFill>
                <a:latin typeface="Times New Roman" pitchFamily="18" charset="0"/>
                <a:cs typeface="Times New Roman" pitchFamily="18" charset="0"/>
              </a:rPr>
              <a:t>Килоновая!</a:t>
            </a:r>
            <a:endParaRPr lang="ru-RU">
              <a:solidFill>
                <a:srgbClr val="000000"/>
              </a:solidFill>
              <a:cs typeface="Times New Roman" pitchFamily="18" charset="0"/>
            </a:endParaRPr>
          </a:p>
        </p:txBody>
      </p:sp>
      <p:sp>
        <p:nvSpPr>
          <p:cNvPr id="27" name="Нижний колонтитул 26"/>
          <p:cNvSpPr>
            <a:spLocks noGrp="1"/>
          </p:cNvSpPr>
          <p:nvPr>
            <p:ph type="ftr" idx="11"/>
          </p:nvPr>
        </p:nvSpPr>
        <p:spPr>
          <a:xfrm>
            <a:off x="2123728" y="5012644"/>
            <a:ext cx="5256584" cy="261712"/>
          </a:xfrm>
        </p:spPr>
        <p:txBody>
          <a:bodyPr/>
          <a:lstStyle/>
          <a:p>
            <a:pPr>
              <a:defRPr/>
            </a:pPr>
            <a:r>
              <a:rPr lang="en-US" sz="800" dirty="0" smtClean="0">
                <a:solidFill>
                  <a:schemeClr val="bg1"/>
                </a:solidFill>
              </a:rPr>
              <a:t>Vladimir Lipunov, Optical  Observations Reveal  Strong Evidence for High Energy Neutrino Progenitor, 05 June 2020</a:t>
            </a:r>
            <a:endParaRPr lang="en-US" sz="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201" fill="hold"/>
                                        <p:tgtEl>
                                          <p:spTgt spid="12"/>
                                        </p:tgtEl>
                                      </p:cBhvr>
                                    </p:cmd>
                                  </p:childTnLst>
                                </p:cTn>
                              </p:par>
                              <p:par>
                                <p:cTn id="7" presetID="1" presetClass="mediacall" presetSubtype="0" fill="hold" nodeType="withEffect">
                                  <p:stCondLst>
                                    <p:cond delay="0"/>
                                  </p:stCondLst>
                                  <p:childTnLst>
                                    <p:cmd type="call" cmd="playFrom(0.0)">
                                      <p:cBhvr>
                                        <p:cTn id="8" dur="30064" fill="hold"/>
                                        <p:tgtEl>
                                          <p:spTgt spid="14"/>
                                        </p:tgtEl>
                                      </p:cBhvr>
                                    </p:cmd>
                                  </p:childTnLst>
                                </p:cTn>
                              </p:par>
                              <p:par>
                                <p:cTn id="9" presetID="1" presetClass="mediacall" presetSubtype="0" fill="hold" nodeType="withEffect">
                                  <p:stCondLst>
                                    <p:cond delay="0"/>
                                  </p:stCondLst>
                                  <p:childTnLst>
                                    <p:cmd type="call" cmd="playFrom(0.0)">
                                      <p:cBhvr>
                                        <p:cTn id="10" dur="19967" fill="hold"/>
                                        <p:tgtEl>
                                          <p:spTgt spid="15"/>
                                        </p:tgtEl>
                                      </p:cBhvr>
                                    </p:cmd>
                                  </p:childTnLst>
                                </p:cTn>
                              </p:par>
                            </p:childTnLst>
                          </p:cTn>
                        </p:par>
                        <p:par>
                          <p:cTn id="11" fill="hold">
                            <p:stCondLst>
                              <p:cond delay="54201"/>
                            </p:stCondLst>
                            <p:childTnLst>
                              <p:par>
                                <p:cTn id="12" presetID="1" presetClass="mediacall" presetSubtype="0" fill="hold" nodeType="afterEffect">
                                  <p:stCondLst>
                                    <p:cond delay="0"/>
                                  </p:stCondLst>
                                  <p:childTnLst>
                                    <p:cmd type="call" cmd="playFrom(0.0)">
                                      <p:cBhvr>
                                        <p:cTn id="13" dur="41643"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withEffect">
                                  <p:stCondLst>
                                    <p:cond delay="0"/>
                                  </p:stCondLst>
                                  <p:childTnLst>
                                    <p:cmd type="call" cmd="togglePause">
                                      <p:cBhvr>
                                        <p:cTn id="18" dur="1" fill="hold"/>
                                        <p:tgtEl>
                                          <p:spTgt spid="12"/>
                                        </p:tgtEl>
                                      </p:cBhvr>
                                    </p:cmd>
                                  </p:childTnLst>
                                </p:cTn>
                              </p:par>
                            </p:childTnLst>
                          </p:cTn>
                        </p:par>
                      </p:childTnLst>
                    </p:cTn>
                  </p:par>
                </p:childTnLst>
              </p:cTn>
              <p:nextCondLst>
                <p:cond evt="onClick" delay="0">
                  <p:tgtEl>
                    <p:spTgt spid="12"/>
                  </p:tgtEl>
                </p:cond>
              </p:nextCondLst>
            </p:seq>
            <p:video>
              <p:cMediaNode>
                <p:cTn id="19" fill="hold" display="0">
                  <p:stCondLst>
                    <p:cond delay="indefinite"/>
                  </p:stCondLst>
                  <p:endCondLst>
                    <p:cond evt="onNext" delay="0">
                      <p:tgtEl>
                        <p:sldTgt/>
                      </p:tgtEl>
                    </p:cond>
                    <p:cond evt="onPrev" delay="0">
                      <p:tgtEl>
                        <p:sldTgt/>
                      </p:tgtEl>
                    </p:cond>
                  </p:endCondLst>
                </p:cTn>
                <p:tgtEl>
                  <p:spTgt spid="12"/>
                </p:tgtEl>
              </p:cMediaNode>
            </p:video>
            <p:video>
              <p:cMediaNode>
                <p:cTn id="20" fill="hold" display="0">
                  <p:stCondLst>
                    <p:cond delay="indefinite"/>
                  </p:stCondLst>
                  <p:endCondLst>
                    <p:cond evt="onNext" delay="0">
                      <p:tgtEl>
                        <p:sldTgt/>
                      </p:tgtEl>
                    </p:cond>
                    <p:cond evt="onPrev" delay="0">
                      <p:tgtEl>
                        <p:sldTgt/>
                      </p:tgtEl>
                    </p:cond>
                  </p:endCondLst>
                </p:cTn>
                <p:tgtEl>
                  <p:spTgt spid="14"/>
                </p:tgtEl>
              </p:cMediaNode>
            </p:video>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withEffect">
                                  <p:stCondLst>
                                    <p:cond delay="0"/>
                                  </p:stCondLst>
                                  <p:childTnLst>
                                    <p:cmd type="call" cmd="togglePause">
                                      <p:cBhvr>
                                        <p:cTn id="25" dur="1" fill="hold"/>
                                        <p:tgtEl>
                                          <p:spTgt spid="14"/>
                                        </p:tgtEl>
                                      </p:cBhvr>
                                    </p:cmd>
                                  </p:childTnLst>
                                </p:cTn>
                              </p:par>
                            </p:childTnLst>
                          </p:cTn>
                        </p:par>
                      </p:childTnLst>
                    </p:cTn>
                  </p:par>
                </p:childTnLst>
              </p:cTn>
              <p:nextCondLst>
                <p:cond evt="onClick" delay="0">
                  <p:tgtEl>
                    <p:spTgt spid="14"/>
                  </p:tgtEl>
                </p:cond>
              </p:nextCondLst>
            </p:seq>
            <p:video>
              <p:cMediaNode>
                <p:cTn id="26" fill="hold" display="0">
                  <p:stCondLst>
                    <p:cond delay="indefinite"/>
                  </p:stCondLst>
                  <p:endCondLst>
                    <p:cond evt="onNext" delay="0">
                      <p:tgtEl>
                        <p:sldTgt/>
                      </p:tgtEl>
                    </p:cond>
                    <p:cond evt="onPrev" delay="0">
                      <p:tgtEl>
                        <p:sldTgt/>
                      </p:tgtEl>
                    </p:cond>
                  </p:endCondLst>
                </p:cTn>
                <p:tgtEl>
                  <p:spTgt spid="15"/>
                </p:tgtEl>
              </p:cMediaNode>
            </p:video>
            <p:seq concurrent="1" nextAc="seek">
              <p:cTn id="27" restart="whenNotActive" fill="hold" evtFilter="cancelBubble" nodeType="interactiveSeq">
                <p:stCondLst>
                  <p:cond evt="onClick" delay="0">
                    <p:tgtEl>
                      <p:spTgt spid="15"/>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withEffect">
                                  <p:stCondLst>
                                    <p:cond delay="0"/>
                                  </p:stCondLst>
                                  <p:childTnLst>
                                    <p:cmd type="call" cmd="togglePause">
                                      <p:cBhvr>
                                        <p:cTn id="31" dur="1" fill="hold"/>
                                        <p:tgtEl>
                                          <p:spTgt spid="15"/>
                                        </p:tgtEl>
                                      </p:cBhvr>
                                    </p:cmd>
                                  </p:child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25"/>
                                        </p:tgtEl>
                                      </p:cBhvr>
                                    </p:cmd>
                                  </p:childTnLst>
                                </p:cTn>
                              </p:par>
                            </p:childTnLst>
                          </p:cTn>
                        </p:par>
                      </p:childTnLst>
                    </p:cTn>
                  </p:par>
                </p:childTnLst>
              </p:cTn>
              <p:nextCondLst>
                <p:cond evt="onClick" delay="0">
                  <p:tgtEl>
                    <p:spTgt spid="25"/>
                  </p:tgtEl>
                </p:cond>
              </p:nextCondLst>
            </p:seq>
            <p:video>
              <p:cMediaNode>
                <p:cTn id="37" fill="hold" display="0">
                  <p:stCondLst>
                    <p:cond delay="indefinite"/>
                  </p:stCondLst>
                  <p:endCondLst>
                    <p:cond evt="onNext" delay="0">
                      <p:tgtEl>
                        <p:sldTgt/>
                      </p:tgtEl>
                    </p:cond>
                    <p:cond evt="onPrev" delay="0">
                      <p:tgtEl>
                        <p:sldTgt/>
                      </p:tgtEl>
                    </p:cond>
                  </p:endCondLst>
                </p:cTn>
                <p:tgtEl>
                  <p:spTgt spid="2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STER_TRANSIENTS_2017_CUM_v2.mpg">
            <a:hlinkClick r:id="" action="ppaction://media"/>
          </p:cNvPr>
          <p:cNvPicPr>
            <a:picLocks noRot="1" noChangeAspect="1"/>
          </p:cNvPicPr>
          <p:nvPr>
            <a:videoFile r:link="rId1"/>
          </p:nvPr>
        </p:nvPicPr>
        <p:blipFill>
          <a:blip r:embed="rId4" cstate="print"/>
          <a:stretch>
            <a:fillRect/>
          </a:stretch>
        </p:blipFill>
        <p:spPr>
          <a:xfrm>
            <a:off x="0" y="0"/>
            <a:ext cx="9144000" cy="5256246"/>
          </a:xfrm>
          <a:prstGeom prst="rect">
            <a:avLst/>
          </a:prstGeom>
        </p:spPr>
      </p:pic>
      <p:sp>
        <p:nvSpPr>
          <p:cNvPr id="23554" name="Rectangle 1"/>
          <p:cNvSpPr>
            <a:spLocks noChangeArrowheads="1"/>
          </p:cNvSpPr>
          <p:nvPr/>
        </p:nvSpPr>
        <p:spPr bwMode="auto">
          <a:xfrm>
            <a:off x="6623720" y="4371950"/>
            <a:ext cx="2520280" cy="371454"/>
          </a:xfrm>
          <a:prstGeom prst="rect">
            <a:avLst/>
          </a:prstGeom>
          <a:noFill/>
          <a:ln w="9525">
            <a:noFill/>
            <a:round/>
            <a:headEnd/>
            <a:tailEnd/>
          </a:ln>
        </p:spPr>
        <p:txBody>
          <a:bodyPr wrap="square" lIns="89944" tIns="46771" rIns="89944" bIns="46771">
            <a:spAutoFit/>
          </a:bodyPr>
          <a:lstStyle/>
          <a:p>
            <a:pPr algn="ctr">
              <a:tabLst>
                <a:tab pos="0" algn="l"/>
                <a:tab pos="454025" algn="l"/>
                <a:tab pos="909638" algn="l"/>
                <a:tab pos="1368425" algn="l"/>
                <a:tab pos="1824038" algn="l"/>
                <a:tab pos="2282825" algn="l"/>
                <a:tab pos="2738438" algn="l"/>
                <a:tab pos="3197225" algn="l"/>
                <a:tab pos="3652838" algn="l"/>
                <a:tab pos="4111625" algn="l"/>
                <a:tab pos="4567238" algn="l"/>
                <a:tab pos="5024438" algn="l"/>
                <a:tab pos="5480050" algn="l"/>
                <a:tab pos="5937250" algn="l"/>
                <a:tab pos="6394450" algn="l"/>
                <a:tab pos="6850063" algn="l"/>
                <a:tab pos="7308850" algn="l"/>
                <a:tab pos="7764463" algn="l"/>
                <a:tab pos="8223250" algn="l"/>
                <a:tab pos="8678863" algn="l"/>
                <a:tab pos="9136063" algn="l"/>
                <a:tab pos="9402763" algn="l"/>
                <a:tab pos="10126663" algn="l"/>
                <a:tab pos="10848975" algn="l"/>
              </a:tabLst>
            </a:pPr>
            <a:r>
              <a:rPr lang="en-US" b="1" dirty="0" smtClean="0">
                <a:solidFill>
                  <a:srgbClr val="FFC000"/>
                </a:solidFill>
              </a:rPr>
              <a:t>~2</a:t>
            </a:r>
            <a:r>
              <a:rPr lang="ru-RU" b="1" dirty="0" smtClean="0">
                <a:solidFill>
                  <a:srgbClr val="FFC000"/>
                </a:solidFill>
              </a:rPr>
              <a:t>000</a:t>
            </a:r>
            <a:r>
              <a:rPr lang="en-US" b="1" dirty="0" smtClean="0">
                <a:solidFill>
                  <a:srgbClr val="FFC000"/>
                </a:solidFill>
              </a:rPr>
              <a:t> </a:t>
            </a:r>
            <a:r>
              <a:rPr lang="en-US" b="1" dirty="0">
                <a:solidFill>
                  <a:srgbClr val="FFC000"/>
                </a:solidFill>
              </a:rPr>
              <a:t>MASTER </a:t>
            </a:r>
            <a:r>
              <a:rPr lang="en-US" b="1" dirty="0" smtClean="0">
                <a:solidFill>
                  <a:srgbClr val="FFC000"/>
                </a:solidFill>
              </a:rPr>
              <a:t>OT</a:t>
            </a:r>
            <a:endParaRPr lang="ru-RU" b="1" dirty="0">
              <a:solidFill>
                <a:srgbClr val="FFC000"/>
              </a:solidFill>
            </a:endParaRPr>
          </a:p>
        </p:txBody>
      </p:sp>
      <p:sp>
        <p:nvSpPr>
          <p:cNvPr id="7" name="Нижний колонтитул 6"/>
          <p:cNvSpPr>
            <a:spLocks noGrp="1"/>
          </p:cNvSpPr>
          <p:nvPr>
            <p:ph type="ftr" idx="11"/>
          </p:nvPr>
        </p:nvSpPr>
        <p:spPr>
          <a:xfrm>
            <a:off x="179512" y="4791075"/>
            <a:ext cx="2897188" cy="352425"/>
          </a:xfrm>
        </p:spPr>
        <p:txBody>
          <a:bodyPr/>
          <a:lstStyle/>
          <a:p>
            <a:pPr>
              <a:defRPr/>
            </a:pPr>
            <a:r>
              <a:rPr lang="en-US" dirty="0" smtClean="0">
                <a:solidFill>
                  <a:schemeClr val="bg1"/>
                </a:solidFill>
              </a:rPr>
              <a:t>Vladimir Lipunov, Optical  Observations Reveal  Strong Evidence for High Energy Neutrino </a:t>
            </a:r>
            <a:r>
              <a:rPr lang="en-US" dirty="0" smtClean="0"/>
              <a:t>Progenitor, 05 June 2020</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2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6" descr="master_world"/>
          <p:cNvPicPr>
            <a:picLocks noChangeAspect="1" noChangeArrowheads="1"/>
          </p:cNvPicPr>
          <p:nvPr/>
        </p:nvPicPr>
        <p:blipFill>
          <a:blip r:embed="rId2" cstate="print"/>
          <a:srcRect/>
          <a:stretch>
            <a:fillRect/>
          </a:stretch>
        </p:blipFill>
        <p:spPr bwMode="auto">
          <a:xfrm>
            <a:off x="899592" y="0"/>
            <a:ext cx="7596336" cy="4876006"/>
          </a:xfrm>
          <a:prstGeom prst="rect">
            <a:avLst/>
          </a:prstGeom>
          <a:noFill/>
          <a:ln w="9525">
            <a:noFill/>
            <a:miter lim="800000"/>
            <a:headEnd/>
            <a:tailEnd/>
          </a:ln>
        </p:spPr>
      </p:pic>
      <p:sp>
        <p:nvSpPr>
          <p:cNvPr id="8" name="Нижний колонтитул 7"/>
          <p:cNvSpPr>
            <a:spLocks noGrp="1"/>
          </p:cNvSpPr>
          <p:nvPr>
            <p:ph type="ftr" idx="11"/>
          </p:nvPr>
        </p:nvSpPr>
        <p:spPr>
          <a:xfrm>
            <a:off x="323528" y="4927476"/>
            <a:ext cx="8280920" cy="216024"/>
          </a:xfrm>
        </p:spPr>
        <p:txBody>
          <a:bodyPr/>
          <a:lstStyle/>
          <a:p>
            <a:pPr>
              <a:defRPr/>
            </a:pPr>
            <a:r>
              <a:rPr lang="en-US" dirty="0" smtClean="0">
                <a:solidFill>
                  <a:schemeClr val="bg1"/>
                </a:solidFill>
              </a:rPr>
              <a:t>Vladimir Lipunov, Optical  Observations Reveal  Strong Evidence for High Energy Neutrino Progenitor, 05 June 2020</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Заголовок 1"/>
          <p:cNvSpPr>
            <a:spLocks noGrp="1"/>
          </p:cNvSpPr>
          <p:nvPr>
            <p:ph type="title" idx="4294967295"/>
          </p:nvPr>
        </p:nvSpPr>
        <p:spPr>
          <a:xfrm>
            <a:off x="0" y="160735"/>
            <a:ext cx="9144000" cy="803672"/>
          </a:xfrm>
        </p:spPr>
        <p:txBody>
          <a:bodyPr/>
          <a:lstStyle/>
          <a:p>
            <a:r>
              <a:rPr lang="en-US" sz="3000" dirty="0" smtClean="0">
                <a:solidFill>
                  <a:schemeClr val="bg1"/>
                </a:solidFill>
              </a:rPr>
              <a:t>MASTER and Global Physical Experiments</a:t>
            </a:r>
            <a:endParaRPr lang="ru-RU" sz="3000" dirty="0" smtClean="0">
              <a:solidFill>
                <a:schemeClr val="bg1"/>
              </a:solidFill>
            </a:endParaRPr>
          </a:p>
        </p:txBody>
      </p:sp>
      <p:pic>
        <p:nvPicPr>
          <p:cNvPr id="24579" name="Picture 4" descr="http://www.aspera-eu.org/images/stories/Media/MEDIAPICTURES/HR/antares.jpg"/>
          <p:cNvPicPr>
            <a:picLocks noChangeAspect="1" noChangeArrowheads="1"/>
          </p:cNvPicPr>
          <p:nvPr/>
        </p:nvPicPr>
        <p:blipFill>
          <a:blip r:embed="rId2" cstate="print"/>
          <a:srcRect/>
          <a:stretch>
            <a:fillRect/>
          </a:stretch>
        </p:blipFill>
        <p:spPr bwMode="auto">
          <a:xfrm>
            <a:off x="190500" y="1017986"/>
            <a:ext cx="2000250" cy="2143125"/>
          </a:xfrm>
          <a:prstGeom prst="rect">
            <a:avLst/>
          </a:prstGeom>
          <a:noFill/>
          <a:ln w="9525">
            <a:noFill/>
            <a:miter lim="800000"/>
            <a:headEnd/>
            <a:tailEnd/>
          </a:ln>
        </p:spPr>
      </p:pic>
      <p:pic>
        <p:nvPicPr>
          <p:cNvPr id="24580" name="Picture 2" descr="http://labcit.ligo.caltech.edu/LIGO_web/0106news/s10106_f1_bg.jpg"/>
          <p:cNvPicPr>
            <a:picLocks noChangeAspect="1" noChangeArrowheads="1"/>
          </p:cNvPicPr>
          <p:nvPr/>
        </p:nvPicPr>
        <p:blipFill>
          <a:blip r:embed="rId3" cstate="print"/>
          <a:srcRect/>
          <a:stretch>
            <a:fillRect/>
          </a:stretch>
        </p:blipFill>
        <p:spPr bwMode="auto">
          <a:xfrm>
            <a:off x="6731000" y="3353818"/>
            <a:ext cx="1657424" cy="925759"/>
          </a:xfrm>
          <a:prstGeom prst="rect">
            <a:avLst/>
          </a:prstGeom>
          <a:noFill/>
          <a:ln w="9525">
            <a:noFill/>
            <a:miter lim="800000"/>
            <a:headEnd/>
            <a:tailEnd/>
          </a:ln>
        </p:spPr>
      </p:pic>
      <p:pic>
        <p:nvPicPr>
          <p:cNvPr id="24581" name="Picture 6"/>
          <p:cNvPicPr>
            <a:picLocks noChangeAspect="1" noChangeArrowheads="1"/>
          </p:cNvPicPr>
          <p:nvPr/>
        </p:nvPicPr>
        <p:blipFill>
          <a:blip r:embed="rId4" cstate="print"/>
          <a:srcRect/>
          <a:stretch>
            <a:fillRect/>
          </a:stretch>
        </p:blipFill>
        <p:spPr bwMode="auto">
          <a:xfrm>
            <a:off x="6876256" y="4232672"/>
            <a:ext cx="2001838" cy="910828"/>
          </a:xfrm>
          <a:prstGeom prst="rect">
            <a:avLst/>
          </a:prstGeom>
          <a:noFill/>
          <a:ln w="9525">
            <a:noFill/>
            <a:miter lim="800000"/>
            <a:headEnd/>
            <a:tailEnd/>
          </a:ln>
        </p:spPr>
      </p:pic>
      <p:pic>
        <p:nvPicPr>
          <p:cNvPr id="7" name="Picture 3"/>
          <p:cNvPicPr>
            <a:picLocks noChangeAspect="1" noChangeArrowheads="1"/>
          </p:cNvPicPr>
          <p:nvPr/>
        </p:nvPicPr>
        <p:blipFill>
          <a:blip r:embed="rId5" cstate="print"/>
          <a:srcRect/>
          <a:stretch>
            <a:fillRect/>
          </a:stretch>
        </p:blipFill>
        <p:spPr bwMode="auto">
          <a:xfrm>
            <a:off x="2159000" y="1232298"/>
            <a:ext cx="4432300" cy="2464594"/>
          </a:xfrm>
          <a:prstGeom prst="rect">
            <a:avLst/>
          </a:prstGeom>
          <a:noFill/>
          <a:ln w="9525">
            <a:noFill/>
            <a:miter lim="800000"/>
            <a:headEnd/>
            <a:tailEnd/>
          </a:ln>
        </p:spPr>
      </p:pic>
      <p:pic>
        <p:nvPicPr>
          <p:cNvPr id="24583" name="Picture 2" descr="This image shows one of the highest-energy neutrino events of this study superimposed on a view of the IceCube Lab (ICL) at the South Pole. Image: IceCube Collaboration"/>
          <p:cNvPicPr>
            <a:picLocks noChangeAspect="1" noChangeArrowheads="1"/>
          </p:cNvPicPr>
          <p:nvPr/>
        </p:nvPicPr>
        <p:blipFill>
          <a:blip r:embed="rId6" cstate="print"/>
          <a:srcRect/>
          <a:stretch>
            <a:fillRect/>
          </a:stretch>
        </p:blipFill>
        <p:spPr bwMode="auto">
          <a:xfrm>
            <a:off x="3238500" y="3429000"/>
            <a:ext cx="3087688" cy="1714500"/>
          </a:xfrm>
          <a:prstGeom prst="rect">
            <a:avLst/>
          </a:prstGeom>
          <a:noFill/>
          <a:ln w="9525">
            <a:noFill/>
            <a:miter lim="800000"/>
            <a:headEnd/>
            <a:tailEnd/>
          </a:ln>
        </p:spPr>
      </p:pic>
      <p:sp>
        <p:nvSpPr>
          <p:cNvPr id="8" name="Заголовок 1"/>
          <p:cNvSpPr txBox="1">
            <a:spLocks/>
          </p:cNvSpPr>
          <p:nvPr/>
        </p:nvSpPr>
        <p:spPr bwMode="auto">
          <a:xfrm>
            <a:off x="0" y="2786065"/>
            <a:ext cx="2095500" cy="214313"/>
          </a:xfrm>
          <a:prstGeom prst="rect">
            <a:avLst/>
          </a:prstGeom>
          <a:noFill/>
          <a:ln w="9525">
            <a:noFill/>
            <a:round/>
            <a:headEnd/>
            <a:tailEnd/>
          </a:ln>
        </p:spPr>
        <p:txBody>
          <a:bodyPr lIns="91380" tIns="45692" rIns="91380" bIns="45692" anchor="ctr"/>
          <a:lstStyle/>
          <a:p>
            <a:pPr algn="ctr" defTabSz="456915" eaLnBrk="0">
              <a:defRPr/>
            </a:pPr>
            <a:r>
              <a:rPr lang="ru-RU" sz="2800" kern="0" dirty="0">
                <a:solidFill>
                  <a:schemeClr val="bg1"/>
                </a:solidFill>
                <a:latin typeface="Calibri" pitchFamily="34" charset="0"/>
              </a:rPr>
              <a:t/>
            </a:r>
            <a:br>
              <a:rPr lang="ru-RU" sz="2800" kern="0" dirty="0">
                <a:solidFill>
                  <a:schemeClr val="bg1"/>
                </a:solidFill>
                <a:latin typeface="Calibri" pitchFamily="34" charset="0"/>
              </a:rPr>
            </a:br>
            <a:r>
              <a:rPr lang="en-US" sz="2800" kern="0" dirty="0">
                <a:solidFill>
                  <a:schemeClr val="bg1"/>
                </a:solidFill>
                <a:latin typeface="Calibri" pitchFamily="34" charset="0"/>
              </a:rPr>
              <a:t>ANTARES</a:t>
            </a:r>
            <a:endParaRPr lang="ru-RU" sz="2800" kern="0" dirty="0">
              <a:solidFill>
                <a:schemeClr val="bg1"/>
              </a:solidFill>
              <a:latin typeface="Calibri" pitchFamily="34" charset="0"/>
            </a:endParaRPr>
          </a:p>
        </p:txBody>
      </p:sp>
      <p:sp>
        <p:nvSpPr>
          <p:cNvPr id="24585" name="Заголовок 1"/>
          <p:cNvSpPr txBox="1">
            <a:spLocks/>
          </p:cNvSpPr>
          <p:nvPr/>
        </p:nvSpPr>
        <p:spPr bwMode="auto">
          <a:xfrm>
            <a:off x="6948264" y="3723878"/>
            <a:ext cx="2017464" cy="992712"/>
          </a:xfrm>
          <a:prstGeom prst="rect">
            <a:avLst/>
          </a:prstGeom>
          <a:noFill/>
          <a:ln w="9525">
            <a:noFill/>
            <a:round/>
            <a:headEnd/>
            <a:tailEnd/>
          </a:ln>
        </p:spPr>
        <p:txBody>
          <a:bodyPr lIns="91380" tIns="45692" rIns="91380" bIns="45692" anchor="ctr"/>
          <a:lstStyle/>
          <a:p>
            <a:pPr algn="ctr" defTabSz="454025" eaLnBrk="0"/>
            <a:r>
              <a:rPr lang="ru-RU" sz="2000" dirty="0">
                <a:solidFill>
                  <a:schemeClr val="bg1"/>
                </a:solidFill>
                <a:latin typeface="Calibri" pitchFamily="34" charset="0"/>
              </a:rPr>
              <a:t>Гравитационно-волновой</a:t>
            </a:r>
            <a:br>
              <a:rPr lang="ru-RU" sz="2000" dirty="0">
                <a:solidFill>
                  <a:schemeClr val="bg1"/>
                </a:solidFill>
                <a:latin typeface="Calibri" pitchFamily="34" charset="0"/>
              </a:rPr>
            </a:br>
            <a:r>
              <a:rPr lang="en-US" sz="2000" dirty="0">
                <a:solidFill>
                  <a:schemeClr val="bg1"/>
                </a:solidFill>
                <a:latin typeface="Calibri" pitchFamily="34" charset="0"/>
              </a:rPr>
              <a:t>LIGO/VIRGO</a:t>
            </a:r>
            <a:endParaRPr lang="ru-RU" sz="2000" dirty="0">
              <a:solidFill>
                <a:schemeClr val="bg1"/>
              </a:solidFill>
              <a:latin typeface="Calibri" pitchFamily="34" charset="0"/>
            </a:endParaRPr>
          </a:p>
        </p:txBody>
      </p:sp>
      <p:pic>
        <p:nvPicPr>
          <p:cNvPr id="24586" name="Picture 4" descr="http://www.wiki.vladimir.i-edu.ru/images/d/d3/143.jpg"/>
          <p:cNvPicPr>
            <a:picLocks noChangeAspect="1" noChangeArrowheads="1"/>
          </p:cNvPicPr>
          <p:nvPr/>
        </p:nvPicPr>
        <p:blipFill>
          <a:blip r:embed="rId7" cstate="print"/>
          <a:srcRect/>
          <a:stretch>
            <a:fillRect/>
          </a:stretch>
        </p:blipFill>
        <p:spPr bwMode="auto">
          <a:xfrm>
            <a:off x="1905000" y="2303863"/>
            <a:ext cx="590550" cy="321469"/>
          </a:xfrm>
          <a:prstGeom prst="rect">
            <a:avLst/>
          </a:prstGeom>
          <a:noFill/>
          <a:ln w="9525">
            <a:noFill/>
            <a:miter lim="800000"/>
            <a:headEnd/>
            <a:tailEnd/>
          </a:ln>
        </p:spPr>
      </p:pic>
      <p:pic>
        <p:nvPicPr>
          <p:cNvPr id="24587" name="Picture 4" descr="http://www.wiki.vladimir.i-edu.ru/images/d/d3/143.jpg"/>
          <p:cNvPicPr>
            <a:picLocks noChangeAspect="1" noChangeArrowheads="1"/>
          </p:cNvPicPr>
          <p:nvPr/>
        </p:nvPicPr>
        <p:blipFill>
          <a:blip r:embed="rId7" cstate="print"/>
          <a:srcRect/>
          <a:stretch>
            <a:fillRect/>
          </a:stretch>
        </p:blipFill>
        <p:spPr bwMode="auto">
          <a:xfrm>
            <a:off x="4762500" y="3375426"/>
            <a:ext cx="590550" cy="321469"/>
          </a:xfrm>
          <a:prstGeom prst="rect">
            <a:avLst/>
          </a:prstGeom>
          <a:noFill/>
          <a:ln w="9525">
            <a:noFill/>
            <a:miter lim="800000"/>
            <a:headEnd/>
            <a:tailEnd/>
          </a:ln>
        </p:spPr>
      </p:pic>
      <p:pic>
        <p:nvPicPr>
          <p:cNvPr id="24588" name="Picture 4" descr="http://www.wiki.vladimir.i-edu.ru/images/d/d3/143.jpg"/>
          <p:cNvPicPr>
            <a:picLocks noChangeAspect="1" noChangeArrowheads="1"/>
          </p:cNvPicPr>
          <p:nvPr/>
        </p:nvPicPr>
        <p:blipFill>
          <a:blip r:embed="rId7" cstate="print"/>
          <a:srcRect/>
          <a:stretch>
            <a:fillRect/>
          </a:stretch>
        </p:blipFill>
        <p:spPr bwMode="auto">
          <a:xfrm>
            <a:off x="6444208" y="3291830"/>
            <a:ext cx="590550" cy="321469"/>
          </a:xfrm>
          <a:prstGeom prst="rect">
            <a:avLst/>
          </a:prstGeom>
          <a:noFill/>
          <a:ln w="9525">
            <a:noFill/>
            <a:miter lim="800000"/>
            <a:headEnd/>
            <a:tailEnd/>
          </a:ln>
        </p:spPr>
      </p:pic>
      <p:sp>
        <p:nvSpPr>
          <p:cNvPr id="24589" name="Заголовок 1"/>
          <p:cNvSpPr txBox="1">
            <a:spLocks/>
          </p:cNvSpPr>
          <p:nvPr/>
        </p:nvSpPr>
        <p:spPr bwMode="auto">
          <a:xfrm>
            <a:off x="3111500" y="4607722"/>
            <a:ext cx="3429000" cy="535781"/>
          </a:xfrm>
          <a:prstGeom prst="rect">
            <a:avLst/>
          </a:prstGeom>
          <a:noFill/>
          <a:ln w="9525">
            <a:noFill/>
            <a:round/>
            <a:headEnd/>
            <a:tailEnd/>
          </a:ln>
        </p:spPr>
        <p:txBody>
          <a:bodyPr lIns="91380" tIns="45692" rIns="91380" bIns="45692" anchor="ctr"/>
          <a:lstStyle/>
          <a:p>
            <a:pPr algn="ctr" defTabSz="454025" eaLnBrk="0"/>
            <a:r>
              <a:rPr lang="en-US" sz="2400">
                <a:solidFill>
                  <a:schemeClr val="bg1"/>
                </a:solidFill>
                <a:latin typeface="Calibri" pitchFamily="34" charset="0"/>
              </a:rPr>
              <a:t>Ice-Cube (</a:t>
            </a:r>
            <a:r>
              <a:rPr lang="ru-RU" sz="2400">
                <a:solidFill>
                  <a:schemeClr val="bg1"/>
                </a:solidFill>
                <a:latin typeface="Calibri" pitchFamily="34" charset="0"/>
              </a:rPr>
              <a:t>Антарктида</a:t>
            </a:r>
            <a:r>
              <a:rPr lang="en-US" sz="2800">
                <a:solidFill>
                  <a:schemeClr val="bg1"/>
                </a:solidFill>
                <a:latin typeface="Calibri" pitchFamily="34" charset="0"/>
              </a:rPr>
              <a:t>)</a:t>
            </a:r>
            <a:endParaRPr lang="ru-RU" sz="2800">
              <a:solidFill>
                <a:schemeClr val="bg1"/>
              </a:solidFill>
              <a:latin typeface="Calibri" pitchFamily="34" charset="0"/>
            </a:endParaRPr>
          </a:p>
        </p:txBody>
      </p:sp>
      <p:pic>
        <p:nvPicPr>
          <p:cNvPr id="24590" name="Picture 2" descr="http://www-public.slac.stanford.edu/glast/images/FGSTimage.jpg"/>
          <p:cNvPicPr>
            <a:picLocks noChangeAspect="1" noChangeArrowheads="1"/>
          </p:cNvPicPr>
          <p:nvPr/>
        </p:nvPicPr>
        <p:blipFill>
          <a:blip r:embed="rId8" cstate="print"/>
          <a:srcRect/>
          <a:stretch>
            <a:fillRect/>
          </a:stretch>
        </p:blipFill>
        <p:spPr bwMode="auto">
          <a:xfrm>
            <a:off x="6228184" y="843558"/>
            <a:ext cx="2760663" cy="1125140"/>
          </a:xfrm>
          <a:prstGeom prst="rect">
            <a:avLst/>
          </a:prstGeom>
          <a:noFill/>
          <a:ln w="9525">
            <a:noFill/>
            <a:miter lim="800000"/>
            <a:headEnd/>
            <a:tailEnd/>
          </a:ln>
        </p:spPr>
      </p:pic>
      <p:pic>
        <p:nvPicPr>
          <p:cNvPr id="24591" name="Picture 4" descr="http://www.wiki.vladimir.i-edu.ru/images/d/d3/143.jpg"/>
          <p:cNvPicPr>
            <a:picLocks noChangeAspect="1" noChangeArrowheads="1"/>
          </p:cNvPicPr>
          <p:nvPr/>
        </p:nvPicPr>
        <p:blipFill>
          <a:blip r:embed="rId9" cstate="print"/>
          <a:srcRect/>
          <a:stretch>
            <a:fillRect/>
          </a:stretch>
        </p:blipFill>
        <p:spPr bwMode="auto">
          <a:xfrm>
            <a:off x="5905500" y="1393031"/>
            <a:ext cx="590550" cy="321469"/>
          </a:xfrm>
          <a:prstGeom prst="rect">
            <a:avLst/>
          </a:prstGeom>
          <a:noFill/>
          <a:ln w="9525">
            <a:noFill/>
            <a:miter lim="800000"/>
            <a:headEnd/>
            <a:tailEnd/>
          </a:ln>
        </p:spPr>
      </p:pic>
      <p:pic>
        <p:nvPicPr>
          <p:cNvPr id="24592" name="Picture 4" descr="http://www.astro.ufl.edu/information/images/gtc_telescope.jpg"/>
          <p:cNvPicPr>
            <a:picLocks noChangeAspect="1" noChangeArrowheads="1"/>
          </p:cNvPicPr>
          <p:nvPr/>
        </p:nvPicPr>
        <p:blipFill>
          <a:blip r:embed="rId10" cstate="print"/>
          <a:srcRect/>
          <a:stretch>
            <a:fillRect/>
          </a:stretch>
        </p:blipFill>
        <p:spPr bwMode="auto">
          <a:xfrm>
            <a:off x="323528" y="3363838"/>
            <a:ext cx="2095500" cy="1326356"/>
          </a:xfrm>
          <a:prstGeom prst="rect">
            <a:avLst/>
          </a:prstGeom>
          <a:noFill/>
          <a:ln w="9525">
            <a:noFill/>
            <a:miter lim="800000"/>
            <a:headEnd/>
            <a:tailEnd/>
          </a:ln>
        </p:spPr>
      </p:pic>
      <p:pic>
        <p:nvPicPr>
          <p:cNvPr id="24593" name="Picture 4" descr="http://www.wiki.vladimir.i-edu.ru/images/d/d3/143.jpg"/>
          <p:cNvPicPr>
            <a:picLocks noChangeAspect="1" noChangeArrowheads="1"/>
          </p:cNvPicPr>
          <p:nvPr/>
        </p:nvPicPr>
        <p:blipFill>
          <a:blip r:embed="rId7" cstate="print"/>
          <a:srcRect/>
          <a:stretch>
            <a:fillRect/>
          </a:stretch>
        </p:blipFill>
        <p:spPr bwMode="auto">
          <a:xfrm>
            <a:off x="1968500" y="3482582"/>
            <a:ext cx="590550" cy="321469"/>
          </a:xfrm>
          <a:prstGeom prst="rect">
            <a:avLst/>
          </a:prstGeom>
          <a:noFill/>
          <a:ln w="9525">
            <a:noFill/>
            <a:miter lim="800000"/>
            <a:headEnd/>
            <a:tailEnd/>
          </a:ln>
        </p:spPr>
      </p:pic>
      <p:sp>
        <p:nvSpPr>
          <p:cNvPr id="24594" name="Прямоугольник 18"/>
          <p:cNvSpPr>
            <a:spLocks noChangeArrowheads="1"/>
          </p:cNvSpPr>
          <p:nvPr/>
        </p:nvSpPr>
        <p:spPr bwMode="auto">
          <a:xfrm>
            <a:off x="317500" y="3536161"/>
            <a:ext cx="1333500" cy="892495"/>
          </a:xfrm>
          <a:prstGeom prst="rect">
            <a:avLst/>
          </a:prstGeom>
          <a:noFill/>
          <a:ln w="9525">
            <a:noFill/>
            <a:miter lim="800000"/>
            <a:headEnd/>
            <a:tailEnd/>
          </a:ln>
        </p:spPr>
        <p:txBody>
          <a:bodyPr lIns="91380" tIns="45692" rIns="91380" bIns="45692">
            <a:spAutoFit/>
          </a:bodyPr>
          <a:lstStyle/>
          <a:p>
            <a:pPr algn="ctr" defTabSz="454025" eaLnBrk="0"/>
            <a:r>
              <a:rPr lang="en-US" sz="2600" b="1" dirty="0">
                <a:solidFill>
                  <a:schemeClr val="bg1"/>
                </a:solidFill>
                <a:latin typeface="Calibri" pitchFamily="34" charset="0"/>
              </a:rPr>
              <a:t>10-</a:t>
            </a:r>
            <a:r>
              <a:rPr lang="ru-RU" sz="2600" b="1" dirty="0">
                <a:solidFill>
                  <a:schemeClr val="bg1"/>
                </a:solidFill>
                <a:latin typeface="Calibri" pitchFamily="34" charset="0"/>
              </a:rPr>
              <a:t>м </a:t>
            </a:r>
            <a:r>
              <a:rPr lang="en-US" sz="2600" b="1" dirty="0">
                <a:solidFill>
                  <a:schemeClr val="bg1"/>
                </a:solidFill>
                <a:latin typeface="Calibri" pitchFamily="34" charset="0"/>
              </a:rPr>
              <a:t>GTC</a:t>
            </a:r>
            <a:endParaRPr lang="ru-RU" sz="2600" b="1" dirty="0">
              <a:solidFill>
                <a:schemeClr val="bg1"/>
              </a:solidFill>
              <a:latin typeface="Calibri" pitchFamily="34" charset="0"/>
            </a:endParaRPr>
          </a:p>
        </p:txBody>
      </p:sp>
      <p:sp>
        <p:nvSpPr>
          <p:cNvPr id="21" name="Нижний колонтитул 20"/>
          <p:cNvSpPr>
            <a:spLocks noGrp="1"/>
          </p:cNvSpPr>
          <p:nvPr>
            <p:ph type="ftr" idx="11"/>
          </p:nvPr>
        </p:nvSpPr>
        <p:spPr>
          <a:xfrm>
            <a:off x="0" y="4791075"/>
            <a:ext cx="2897188" cy="352425"/>
          </a:xfrm>
        </p:spPr>
        <p:txBody>
          <a:bodyPr/>
          <a:lstStyle/>
          <a:p>
            <a:pPr>
              <a:defRPr/>
            </a:pPr>
            <a:r>
              <a:rPr lang="en-US" sz="800" dirty="0" smtClean="0">
                <a:solidFill>
                  <a:schemeClr val="bg1"/>
                </a:solidFill>
              </a:rPr>
              <a:t>Vladimir Lipunov, Optical  Observations Reveal  Strong Evidence for High Energy Neutrino Progenitor, 05 June 2020</a:t>
            </a:r>
            <a:endParaRPr lang="en-US" sz="800" dirty="0">
              <a:solidFill>
                <a:schemeClr val="bg1"/>
              </a:solidFill>
            </a:endParaRPr>
          </a:p>
        </p:txBody>
      </p:sp>
      <p:pic>
        <p:nvPicPr>
          <p:cNvPr id="16386" name="Picture 2" descr="USA.NM.VeryLargeArray.02.jpg"/>
          <p:cNvPicPr>
            <a:picLocks noChangeAspect="1" noChangeArrowheads="1"/>
          </p:cNvPicPr>
          <p:nvPr/>
        </p:nvPicPr>
        <p:blipFill>
          <a:blip r:embed="rId11" cstate="print"/>
          <a:srcRect/>
          <a:stretch>
            <a:fillRect/>
          </a:stretch>
        </p:blipFill>
        <p:spPr bwMode="auto">
          <a:xfrm>
            <a:off x="7020272" y="1851670"/>
            <a:ext cx="1835696" cy="1380122"/>
          </a:xfrm>
          <a:prstGeom prst="rect">
            <a:avLst/>
          </a:prstGeom>
          <a:noFill/>
        </p:spPr>
      </p:pic>
      <p:pic>
        <p:nvPicPr>
          <p:cNvPr id="22" name="Picture 4" descr="http://www.wiki.vladimir.i-edu.ru/images/d/d3/143.jpg"/>
          <p:cNvPicPr>
            <a:picLocks noChangeAspect="1" noChangeArrowheads="1"/>
          </p:cNvPicPr>
          <p:nvPr/>
        </p:nvPicPr>
        <p:blipFill>
          <a:blip r:embed="rId7" cstate="print"/>
          <a:srcRect/>
          <a:stretch>
            <a:fillRect/>
          </a:stretch>
        </p:blipFill>
        <p:spPr bwMode="auto">
          <a:xfrm>
            <a:off x="6588224" y="2499742"/>
            <a:ext cx="590550" cy="321469"/>
          </a:xfrm>
          <a:prstGeom prst="rect">
            <a:avLst/>
          </a:prstGeom>
          <a:noFill/>
          <a:ln w="9525">
            <a:noFill/>
            <a:miter lim="800000"/>
            <a:headEnd/>
            <a:tailEnd/>
          </a:ln>
        </p:spPr>
      </p:pic>
      <p:sp>
        <p:nvSpPr>
          <p:cNvPr id="23" name="Прямоугольник 22"/>
          <p:cNvSpPr/>
          <p:nvPr/>
        </p:nvSpPr>
        <p:spPr>
          <a:xfrm>
            <a:off x="8244408" y="2139702"/>
            <a:ext cx="620683" cy="369332"/>
          </a:xfrm>
          <a:prstGeom prst="rect">
            <a:avLst/>
          </a:prstGeom>
        </p:spPr>
        <p:txBody>
          <a:bodyPr wrap="none">
            <a:spAutoFit/>
          </a:bodyPr>
          <a:lstStyle/>
          <a:p>
            <a:r>
              <a:rPr lang="en-US" dirty="0" smtClean="0">
                <a:solidFill>
                  <a:schemeClr val="bg1"/>
                </a:solidFill>
              </a:rPr>
              <a:t>VLA</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Прямоугольник 2"/>
          <p:cNvSpPr>
            <a:spLocks noChangeArrowheads="1"/>
          </p:cNvSpPr>
          <p:nvPr/>
        </p:nvSpPr>
        <p:spPr bwMode="auto">
          <a:xfrm>
            <a:off x="1944698" y="0"/>
            <a:ext cx="5322887" cy="1459768"/>
          </a:xfrm>
          <a:prstGeom prst="rect">
            <a:avLst/>
          </a:prstGeom>
          <a:noFill/>
          <a:ln w="9525">
            <a:noFill/>
            <a:miter lim="800000"/>
            <a:headEnd/>
            <a:tailEnd/>
          </a:ln>
        </p:spPr>
        <p:txBody>
          <a:bodyPr lIns="74049" tIns="37025" rIns="74049" bIns="37025">
            <a:spAutoFit/>
          </a:bodyPr>
          <a:lstStyle/>
          <a:p>
            <a:pPr algn="ctr"/>
            <a:r>
              <a:rPr lang="ru-RU" dirty="0" smtClean="0">
                <a:solidFill>
                  <a:srgbClr val="FFFFFF"/>
                </a:solidFill>
                <a:latin typeface="Times New Roman" pitchFamily="18" charset="0"/>
                <a:cs typeface="Times New Roman" pitchFamily="18" charset="0"/>
              </a:rPr>
              <a:t>Глобальная российская сеть телескопов-роботов </a:t>
            </a:r>
            <a:r>
              <a:rPr lang="ru-RU" b="1" dirty="0" smtClean="0">
                <a:solidFill>
                  <a:srgbClr val="FFFFFF"/>
                </a:solidFill>
                <a:latin typeface="Calibri" pitchFamily="34" charset="0"/>
                <a:cs typeface="+mn-cs"/>
              </a:rPr>
              <a:t>МАСТЕР </a:t>
            </a:r>
            <a:r>
              <a:rPr lang="ru-RU" dirty="0" smtClean="0">
                <a:solidFill>
                  <a:srgbClr val="FFFFFF"/>
                </a:solidFill>
                <a:latin typeface="Times New Roman" pitchFamily="18" charset="0"/>
                <a:cs typeface="Times New Roman" pitchFamily="18" charset="0"/>
              </a:rPr>
              <a:t>и гравитационно-волновой</a:t>
            </a:r>
            <a:r>
              <a:rPr lang="ru-RU" b="1" dirty="0" smtClean="0">
                <a:solidFill>
                  <a:srgbClr val="FFFFFF"/>
                </a:solidFill>
                <a:latin typeface="Calibri" pitchFamily="34" charset="0"/>
                <a:cs typeface="+mn-cs"/>
              </a:rPr>
              <a:t> </a:t>
            </a:r>
            <a:r>
              <a:rPr lang="en-US" b="1" dirty="0" smtClean="0">
                <a:solidFill>
                  <a:srgbClr val="FFFFFF"/>
                </a:solidFill>
                <a:latin typeface="Calibri" pitchFamily="34" charset="0"/>
                <a:cs typeface="+mn-cs"/>
              </a:rPr>
              <a:t>LIGO</a:t>
            </a:r>
          </a:p>
          <a:p>
            <a:pPr algn="ctr"/>
            <a:r>
              <a:rPr lang="en-US" b="1" dirty="0" smtClean="0">
                <a:solidFill>
                  <a:srgbClr val="FFFFFF"/>
                </a:solidFill>
                <a:latin typeface="Calibri" pitchFamily="34" charset="0"/>
                <a:cs typeface="+mn-cs"/>
              </a:rPr>
              <a:t>First Gravitational Wave Detection</a:t>
            </a:r>
          </a:p>
          <a:p>
            <a:pPr algn="ctr"/>
            <a:r>
              <a:rPr lang="en-US" b="1" dirty="0" smtClean="0">
                <a:solidFill>
                  <a:srgbClr val="FFFFFF"/>
                </a:solidFill>
                <a:latin typeface="Calibri" pitchFamily="34" charset="0"/>
                <a:cs typeface="+mn-cs"/>
              </a:rPr>
              <a:t>14(16) September 2015</a:t>
            </a:r>
          </a:p>
          <a:p>
            <a:pPr algn="ctr"/>
            <a:r>
              <a:rPr lang="en-US" b="1" dirty="0" smtClean="0">
                <a:solidFill>
                  <a:srgbClr val="FFFFFF"/>
                </a:solidFill>
                <a:latin typeface="Calibri" pitchFamily="34" charset="0"/>
                <a:cs typeface="+mn-cs"/>
              </a:rPr>
              <a:t> </a:t>
            </a:r>
          </a:p>
        </p:txBody>
      </p:sp>
      <p:pic>
        <p:nvPicPr>
          <p:cNvPr id="20483" name="Picture 7" descr="photo072"/>
          <p:cNvPicPr>
            <a:picLocks noChangeAspect="1" noChangeArrowheads="1"/>
          </p:cNvPicPr>
          <p:nvPr/>
        </p:nvPicPr>
        <p:blipFill>
          <a:blip r:embed="rId2" cstate="print"/>
          <a:srcRect/>
          <a:stretch>
            <a:fillRect/>
          </a:stretch>
        </p:blipFill>
        <p:spPr bwMode="auto">
          <a:xfrm>
            <a:off x="7337435" y="187325"/>
            <a:ext cx="1806575" cy="922338"/>
          </a:xfrm>
          <a:prstGeom prst="rect">
            <a:avLst/>
          </a:prstGeom>
          <a:noFill/>
          <a:ln w="9525">
            <a:noFill/>
            <a:miter lim="800000"/>
            <a:headEnd/>
            <a:tailEnd/>
          </a:ln>
        </p:spPr>
      </p:pic>
      <p:cxnSp>
        <p:nvCxnSpPr>
          <p:cNvPr id="20486" name="Прямая со стрелкой 12"/>
          <p:cNvCxnSpPr>
            <a:cxnSpLocks noChangeShapeType="1"/>
          </p:cNvCxnSpPr>
          <p:nvPr/>
        </p:nvCxnSpPr>
        <p:spPr bwMode="auto">
          <a:xfrm>
            <a:off x="2636847" y="2468565"/>
            <a:ext cx="2143125" cy="1243012"/>
          </a:xfrm>
          <a:prstGeom prst="straightConnector1">
            <a:avLst/>
          </a:prstGeom>
          <a:noFill/>
          <a:ln w="9525" algn="ctr">
            <a:solidFill>
              <a:srgbClr val="FFFF00"/>
            </a:solidFill>
            <a:round/>
            <a:headEnd/>
            <a:tailEnd type="arrow" w="med" len="med"/>
          </a:ln>
        </p:spPr>
      </p:cxnSp>
      <p:cxnSp>
        <p:nvCxnSpPr>
          <p:cNvPr id="20487" name="Прямая со стрелкой 14"/>
          <p:cNvCxnSpPr>
            <a:cxnSpLocks noChangeShapeType="1"/>
          </p:cNvCxnSpPr>
          <p:nvPr/>
        </p:nvCxnSpPr>
        <p:spPr bwMode="auto">
          <a:xfrm>
            <a:off x="2774950" y="2416180"/>
            <a:ext cx="1036638" cy="155575"/>
          </a:xfrm>
          <a:prstGeom prst="straightConnector1">
            <a:avLst/>
          </a:prstGeom>
          <a:noFill/>
          <a:ln w="9525" algn="ctr">
            <a:solidFill>
              <a:srgbClr val="FFFF00"/>
            </a:solidFill>
            <a:round/>
            <a:headEnd/>
            <a:tailEnd type="arrow" w="med" len="med"/>
          </a:ln>
        </p:spPr>
      </p:cxnSp>
      <p:cxnSp>
        <p:nvCxnSpPr>
          <p:cNvPr id="20489" name="Прямая со стрелкой 18"/>
          <p:cNvCxnSpPr>
            <a:cxnSpLocks noChangeShapeType="1"/>
          </p:cNvCxnSpPr>
          <p:nvPr/>
        </p:nvCxnSpPr>
        <p:spPr bwMode="auto">
          <a:xfrm flipV="1">
            <a:off x="2566998" y="2052639"/>
            <a:ext cx="4492625" cy="260350"/>
          </a:xfrm>
          <a:prstGeom prst="straightConnector1">
            <a:avLst/>
          </a:prstGeom>
          <a:noFill/>
          <a:ln w="9525" algn="ctr">
            <a:solidFill>
              <a:srgbClr val="FFFF00"/>
            </a:solidFill>
            <a:round/>
            <a:headEnd/>
            <a:tailEnd type="arrow" w="med" len="med"/>
          </a:ln>
        </p:spPr>
      </p:cxnSp>
      <p:cxnSp>
        <p:nvCxnSpPr>
          <p:cNvPr id="20491" name="Прямая со стрелкой 26"/>
          <p:cNvCxnSpPr>
            <a:cxnSpLocks noChangeShapeType="1"/>
          </p:cNvCxnSpPr>
          <p:nvPr/>
        </p:nvCxnSpPr>
        <p:spPr bwMode="auto">
          <a:xfrm flipV="1">
            <a:off x="2566998" y="2260600"/>
            <a:ext cx="2765425" cy="103188"/>
          </a:xfrm>
          <a:prstGeom prst="straightConnector1">
            <a:avLst/>
          </a:prstGeom>
          <a:noFill/>
          <a:ln w="9525" algn="ctr">
            <a:solidFill>
              <a:srgbClr val="FFFF00"/>
            </a:solidFill>
            <a:round/>
            <a:headEnd/>
            <a:tailEnd type="arrow" w="med" len="med"/>
          </a:ln>
        </p:spPr>
      </p:cxnSp>
      <p:sp>
        <p:nvSpPr>
          <p:cNvPr id="20495" name="Нижний колонтитул 16"/>
          <p:cNvSpPr>
            <a:spLocks noGrp="1"/>
          </p:cNvSpPr>
          <p:nvPr>
            <p:ph type="ftr" sz="quarter" idx="11"/>
          </p:nvPr>
        </p:nvSpPr>
        <p:spPr>
          <a:xfrm>
            <a:off x="1691680" y="4964906"/>
            <a:ext cx="6336704" cy="357187"/>
          </a:xfrm>
          <a:noFill/>
        </p:spPr>
        <p:txBody>
          <a:bodyPr/>
          <a:lstStyle/>
          <a:p>
            <a:pPr defTabSz="368300"/>
            <a:r>
              <a:rPr lang="ru-RU" sz="800" dirty="0">
                <a:solidFill>
                  <a:schemeClr val="bg1"/>
                </a:solidFill>
              </a:rPr>
              <a:t>Успехи Российской Астрофизики, Дек 2017,  Владимир Липунов. Первые уроки гравитационно-волновой астрономии.</a:t>
            </a:r>
          </a:p>
        </p:txBody>
      </p:sp>
      <p:pic>
        <p:nvPicPr>
          <p:cNvPr id="19" name="Содержимое 5" descr="MASTER-SAAO.jpg"/>
          <p:cNvPicPr>
            <a:picLocks noChangeAspect="1"/>
          </p:cNvPicPr>
          <p:nvPr/>
        </p:nvPicPr>
        <p:blipFill>
          <a:blip r:embed="rId3" cstate="print"/>
          <a:srcRect/>
          <a:stretch>
            <a:fillRect/>
          </a:stretch>
        </p:blipFill>
        <p:spPr>
          <a:xfrm>
            <a:off x="467543" y="3579862"/>
            <a:ext cx="1860039" cy="1234446"/>
          </a:xfrm>
          <a:prstGeom prst="rect">
            <a:avLst/>
          </a:prstGeom>
        </p:spPr>
      </p:pic>
      <p:sp>
        <p:nvSpPr>
          <p:cNvPr id="20" name="Прямоугольник 19"/>
          <p:cNvSpPr/>
          <p:nvPr/>
        </p:nvSpPr>
        <p:spPr>
          <a:xfrm>
            <a:off x="467544" y="3075806"/>
            <a:ext cx="1826141" cy="369332"/>
          </a:xfrm>
          <a:prstGeom prst="rect">
            <a:avLst/>
          </a:prstGeom>
        </p:spPr>
        <p:txBody>
          <a:bodyPr wrap="none">
            <a:spAutoFit/>
          </a:bodyPr>
          <a:lstStyle/>
          <a:p>
            <a:r>
              <a:rPr lang="en-US" dirty="0" smtClean="0">
                <a:solidFill>
                  <a:srgbClr val="FFFFFF"/>
                </a:solidFill>
                <a:latin typeface="Times New Roman" pitchFamily="18" charset="0"/>
                <a:cs typeface="Times New Roman" pitchFamily="18" charset="0"/>
              </a:rPr>
              <a:t>MASTER-SAAO</a:t>
            </a:r>
            <a:endParaRPr lang="ru-RU" dirty="0"/>
          </a:p>
        </p:txBody>
      </p:sp>
      <p:pic>
        <p:nvPicPr>
          <p:cNvPr id="71682" name="Picture 2"/>
          <p:cNvPicPr>
            <a:picLocks noChangeAspect="1" noChangeArrowheads="1"/>
          </p:cNvPicPr>
          <p:nvPr/>
        </p:nvPicPr>
        <p:blipFill>
          <a:blip r:embed="rId4" cstate="print"/>
          <a:srcRect/>
          <a:stretch>
            <a:fillRect/>
          </a:stretch>
        </p:blipFill>
        <p:spPr bwMode="auto">
          <a:xfrm>
            <a:off x="2555776" y="1275606"/>
            <a:ext cx="5972175" cy="3460750"/>
          </a:xfrm>
          <a:prstGeom prst="rect">
            <a:avLst/>
          </a:prstGeom>
          <a:noFill/>
          <a:ln w="9525">
            <a:noFill/>
            <a:miter lim="800000"/>
            <a:headEnd/>
            <a:tailEnd/>
          </a:ln>
        </p:spPr>
      </p:pic>
      <p:pic>
        <p:nvPicPr>
          <p:cNvPr id="23" name="Рисунок 17" descr="merging-black-holes-ligo.gif"/>
          <p:cNvPicPr>
            <a:picLocks noChangeAspect="1"/>
          </p:cNvPicPr>
          <p:nvPr/>
        </p:nvPicPr>
        <p:blipFill>
          <a:blip r:embed="rId5" cstate="print"/>
          <a:srcRect/>
          <a:stretch>
            <a:fillRect/>
          </a:stretch>
        </p:blipFill>
        <p:spPr bwMode="auto">
          <a:xfrm>
            <a:off x="179512" y="1203598"/>
            <a:ext cx="1909763" cy="10801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Заголовок 1"/>
          <p:cNvSpPr>
            <a:spLocks noGrp="1"/>
          </p:cNvSpPr>
          <p:nvPr>
            <p:ph type="title"/>
          </p:nvPr>
        </p:nvSpPr>
        <p:spPr>
          <a:xfrm>
            <a:off x="493714" y="0"/>
            <a:ext cx="8226425" cy="857250"/>
          </a:xfrm>
        </p:spPr>
        <p:txBody>
          <a:bodyPr/>
          <a:lstStyle/>
          <a:p>
            <a:r>
              <a:rPr lang="en-US" sz="2600" dirty="0" smtClean="0">
                <a:solidFill>
                  <a:schemeClr val="bg1"/>
                </a:solidFill>
              </a:rPr>
              <a:t>MASTER-</a:t>
            </a:r>
            <a:r>
              <a:rPr lang="en-US" sz="2600" dirty="0" err="1" smtClean="0">
                <a:solidFill>
                  <a:schemeClr val="bg1"/>
                </a:solidFill>
              </a:rPr>
              <a:t>Ligo</a:t>
            </a:r>
            <a:r>
              <a:rPr lang="en-US" sz="2600" dirty="0" smtClean="0">
                <a:solidFill>
                  <a:schemeClr val="bg1"/>
                </a:solidFill>
              </a:rPr>
              <a:t> Virgo </a:t>
            </a:r>
            <a:r>
              <a:rPr lang="en-US" sz="2600" dirty="0" err="1" smtClean="0">
                <a:solidFill>
                  <a:schemeClr val="bg1"/>
                </a:solidFill>
              </a:rPr>
              <a:t>Colaboration</a:t>
            </a:r>
            <a:r>
              <a:rPr lang="en-US" sz="2600" dirty="0" smtClean="0">
                <a:solidFill>
                  <a:schemeClr val="bg1"/>
                </a:solidFill>
              </a:rPr>
              <a:t> </a:t>
            </a:r>
            <a:br>
              <a:rPr lang="en-US" sz="2600" dirty="0" smtClean="0">
                <a:solidFill>
                  <a:schemeClr val="bg1"/>
                </a:solidFill>
              </a:rPr>
            </a:br>
            <a:r>
              <a:rPr lang="en-US" sz="2600" dirty="0" smtClean="0">
                <a:solidFill>
                  <a:schemeClr val="bg1"/>
                </a:solidFill>
              </a:rPr>
              <a:t>First Gravitational Wave Event </a:t>
            </a:r>
            <a:r>
              <a:rPr lang="en-US" sz="2600" dirty="0" err="1" smtClean="0">
                <a:solidFill>
                  <a:schemeClr val="bg1"/>
                </a:solidFill>
              </a:rPr>
              <a:t>Localisation</a:t>
            </a:r>
            <a:r>
              <a:rPr lang="en-US" sz="2600" dirty="0" smtClean="0">
                <a:solidFill>
                  <a:schemeClr val="bg1"/>
                </a:solidFill>
              </a:rPr>
              <a:t/>
            </a:r>
            <a:br>
              <a:rPr lang="en-US" sz="2600" dirty="0" smtClean="0">
                <a:solidFill>
                  <a:schemeClr val="bg1"/>
                </a:solidFill>
              </a:rPr>
            </a:br>
            <a:r>
              <a:rPr lang="en-US" sz="1500" i="1" dirty="0" smtClean="0">
                <a:solidFill>
                  <a:schemeClr val="bg1"/>
                </a:solidFill>
              </a:rPr>
              <a:t>see more detail in </a:t>
            </a:r>
            <a:r>
              <a:rPr lang="en-US" sz="1500" i="1" dirty="0" err="1" smtClean="0">
                <a:solidFill>
                  <a:schemeClr val="bg1"/>
                </a:solidFill>
              </a:rPr>
              <a:t>Balanutza</a:t>
            </a:r>
            <a:r>
              <a:rPr lang="en-US" sz="1500" i="1" dirty="0" smtClean="0">
                <a:solidFill>
                  <a:schemeClr val="bg1"/>
                </a:solidFill>
              </a:rPr>
              <a:t> talk at 17 Aug 2017 </a:t>
            </a:r>
            <a:endParaRPr lang="ru-RU" sz="1500" i="1" dirty="0" smtClean="0">
              <a:solidFill>
                <a:schemeClr val="bg1"/>
              </a:solidFill>
            </a:endParaRPr>
          </a:p>
        </p:txBody>
      </p:sp>
      <p:pic>
        <p:nvPicPr>
          <p:cNvPr id="43011" name="Содержимое 4" descr="albert.jpg"/>
          <p:cNvPicPr>
            <a:picLocks noGrp="1" noChangeAspect="1"/>
          </p:cNvPicPr>
          <p:nvPr>
            <p:ph idx="1"/>
          </p:nvPr>
        </p:nvPicPr>
        <p:blipFill>
          <a:blip r:embed="rId2" cstate="print"/>
          <a:srcRect/>
          <a:stretch>
            <a:fillRect/>
          </a:stretch>
        </p:blipFill>
        <p:spPr>
          <a:xfrm>
            <a:off x="152401" y="590550"/>
            <a:ext cx="1433513" cy="1628775"/>
          </a:xfrm>
        </p:spPr>
      </p:pic>
      <p:sp>
        <p:nvSpPr>
          <p:cNvPr id="23556" name="Нижний колонтитул 3"/>
          <p:cNvSpPr>
            <a:spLocks noGrp="1"/>
          </p:cNvSpPr>
          <p:nvPr>
            <p:ph type="ftr" sz="quarter" idx="11"/>
          </p:nvPr>
        </p:nvSpPr>
        <p:spPr>
          <a:xfrm>
            <a:off x="1738313" y="4852987"/>
            <a:ext cx="7188200" cy="166688"/>
          </a:xfrm>
        </p:spPr>
        <p:txBody>
          <a:bodyPr/>
          <a:lstStyle/>
          <a:p>
            <a:pPr defTabSz="368300">
              <a:defRPr/>
            </a:pPr>
            <a:r>
              <a:rPr lang="en-US" sz="800" dirty="0">
                <a:solidFill>
                  <a:srgbClr val="FFFFFF"/>
                </a:solidFill>
              </a:rPr>
              <a:t>V</a:t>
            </a:r>
            <a:r>
              <a:rPr lang="en-US" sz="800" dirty="0" smtClean="0">
                <a:solidFill>
                  <a:srgbClr val="FFFFFF"/>
                </a:solidFill>
              </a:rPr>
              <a:t>. M. Lipunov</a:t>
            </a:r>
            <a:r>
              <a:rPr lang="en-US" sz="800" dirty="0">
                <a:solidFill>
                  <a:srgbClr val="FFFFFF"/>
                </a:solidFill>
              </a:rPr>
              <a:t>, The First gravitational waves localization  &amp; binary stars evolution. FRAM - III, MONDELLO,   May 28- June 4, 2018, Sicilia, Italy </a:t>
            </a:r>
          </a:p>
        </p:txBody>
      </p:sp>
      <p:pic>
        <p:nvPicPr>
          <p:cNvPr id="43013" name="Рисунок 6" descr="G150914_MASTER_OT_palett_fermi_small.png"/>
          <p:cNvPicPr>
            <a:picLocks noChangeAspect="1"/>
          </p:cNvPicPr>
          <p:nvPr/>
        </p:nvPicPr>
        <p:blipFill>
          <a:blip r:embed="rId3" cstate="print"/>
          <a:srcRect/>
          <a:stretch>
            <a:fillRect/>
          </a:stretch>
        </p:blipFill>
        <p:spPr bwMode="auto">
          <a:xfrm>
            <a:off x="3465513" y="1015604"/>
            <a:ext cx="5530850" cy="3356346"/>
          </a:xfrm>
          <a:prstGeom prst="rect">
            <a:avLst/>
          </a:prstGeom>
          <a:noFill/>
          <a:ln w="9525">
            <a:noFill/>
            <a:miter lim="800000"/>
            <a:headEnd/>
            <a:tailEnd/>
          </a:ln>
        </p:spPr>
      </p:pic>
      <p:pic>
        <p:nvPicPr>
          <p:cNvPr id="43014" name="Рисунок 7" descr="image001.jpg"/>
          <p:cNvPicPr>
            <a:picLocks noChangeAspect="1"/>
          </p:cNvPicPr>
          <p:nvPr/>
        </p:nvPicPr>
        <p:blipFill>
          <a:blip r:embed="rId4" cstate="print"/>
          <a:srcRect/>
          <a:stretch>
            <a:fillRect/>
          </a:stretch>
        </p:blipFill>
        <p:spPr bwMode="auto">
          <a:xfrm>
            <a:off x="147638" y="2343150"/>
            <a:ext cx="976312" cy="1168004"/>
          </a:xfrm>
          <a:prstGeom prst="rect">
            <a:avLst/>
          </a:prstGeom>
          <a:noFill/>
          <a:ln w="9525">
            <a:noFill/>
            <a:miter lim="800000"/>
            <a:headEnd/>
            <a:tailEnd/>
          </a:ln>
        </p:spPr>
      </p:pic>
      <p:pic>
        <p:nvPicPr>
          <p:cNvPr id="43015" name="Рисунок 8" descr="image002.jpg"/>
          <p:cNvPicPr>
            <a:picLocks noChangeAspect="1"/>
          </p:cNvPicPr>
          <p:nvPr/>
        </p:nvPicPr>
        <p:blipFill>
          <a:blip r:embed="rId5" cstate="print"/>
          <a:srcRect/>
          <a:stretch>
            <a:fillRect/>
          </a:stretch>
        </p:blipFill>
        <p:spPr bwMode="auto">
          <a:xfrm>
            <a:off x="147638" y="3028951"/>
            <a:ext cx="1054100" cy="1298972"/>
          </a:xfrm>
          <a:prstGeom prst="rect">
            <a:avLst/>
          </a:prstGeom>
          <a:noFill/>
          <a:ln w="9525">
            <a:noFill/>
            <a:miter lim="800000"/>
            <a:headEnd/>
            <a:tailEnd/>
          </a:ln>
        </p:spPr>
      </p:pic>
      <p:pic>
        <p:nvPicPr>
          <p:cNvPr id="43016" name="Рисунок 9" descr="image003.jpg"/>
          <p:cNvPicPr>
            <a:picLocks noChangeAspect="1"/>
          </p:cNvPicPr>
          <p:nvPr/>
        </p:nvPicPr>
        <p:blipFill>
          <a:blip r:embed="rId6" cstate="print"/>
          <a:srcRect/>
          <a:stretch>
            <a:fillRect/>
          </a:stretch>
        </p:blipFill>
        <p:spPr bwMode="auto">
          <a:xfrm>
            <a:off x="217488" y="3714750"/>
            <a:ext cx="950912" cy="1247775"/>
          </a:xfrm>
          <a:prstGeom prst="rect">
            <a:avLst/>
          </a:prstGeom>
          <a:noFill/>
          <a:ln w="9525">
            <a:noFill/>
            <a:miter lim="800000"/>
            <a:headEnd/>
            <a:tailEnd/>
          </a:ln>
        </p:spPr>
      </p:pic>
      <p:sp>
        <p:nvSpPr>
          <p:cNvPr id="43017" name="Прямоугольник 11"/>
          <p:cNvSpPr>
            <a:spLocks noChangeArrowheads="1"/>
          </p:cNvSpPr>
          <p:nvPr/>
        </p:nvSpPr>
        <p:spPr bwMode="auto">
          <a:xfrm>
            <a:off x="1371600" y="2571750"/>
            <a:ext cx="1855788" cy="2275384"/>
          </a:xfrm>
          <a:prstGeom prst="rect">
            <a:avLst/>
          </a:prstGeom>
          <a:noFill/>
          <a:ln w="9525">
            <a:noFill/>
            <a:miter lim="800000"/>
            <a:headEnd/>
            <a:tailEnd/>
          </a:ln>
        </p:spPr>
        <p:txBody>
          <a:bodyPr lIns="74057" tIns="37029" rIns="74057" bIns="37029">
            <a:spAutoFit/>
          </a:bodyPr>
          <a:lstStyle/>
          <a:p>
            <a:r>
              <a:rPr lang="en-US" sz="1100">
                <a:solidFill>
                  <a:srgbClr val="FFFFFF"/>
                </a:solidFill>
                <a:latin typeface="Times New Roman" pitchFamily="18" charset="0"/>
                <a:cs typeface="Times New Roman" pitchFamily="18" charset="0"/>
              </a:rPr>
              <a:t>ApJ,  826L,  13A (2016);</a:t>
            </a:r>
          </a:p>
          <a:p>
            <a:endParaRPr lang="en-US" sz="1100">
              <a:solidFill>
                <a:srgbClr val="FFFFFF"/>
              </a:solidFill>
              <a:latin typeface="Times New Roman" pitchFamily="18" charset="0"/>
              <a:cs typeface="Times New Roman" pitchFamily="18" charset="0"/>
            </a:endParaRPr>
          </a:p>
          <a:p>
            <a:endParaRPr lang="en-US" sz="1100">
              <a:solidFill>
                <a:srgbClr val="FFFFFF"/>
              </a:solidFill>
              <a:latin typeface="Times New Roman" pitchFamily="18" charset="0"/>
              <a:cs typeface="Times New Roman" pitchFamily="18" charset="0"/>
            </a:endParaRPr>
          </a:p>
          <a:p>
            <a:endParaRPr lang="en-US" sz="1100">
              <a:solidFill>
                <a:srgbClr val="FFFFFF"/>
              </a:solidFill>
              <a:latin typeface="Times New Roman" pitchFamily="18" charset="0"/>
              <a:cs typeface="Times New Roman" pitchFamily="18" charset="0"/>
            </a:endParaRPr>
          </a:p>
          <a:p>
            <a:endParaRPr lang="en-US" sz="1100">
              <a:solidFill>
                <a:srgbClr val="FFFFFF"/>
              </a:solidFill>
              <a:latin typeface="Times New Roman" pitchFamily="18" charset="0"/>
              <a:cs typeface="Times New Roman" pitchFamily="18" charset="0"/>
            </a:endParaRPr>
          </a:p>
          <a:p>
            <a:r>
              <a:rPr lang="en-US" sz="1100">
                <a:solidFill>
                  <a:srgbClr val="FFFFFF"/>
                </a:solidFill>
                <a:latin typeface="Times New Roman" pitchFamily="18" charset="0"/>
                <a:cs typeface="Times New Roman" pitchFamily="18" charset="0"/>
              </a:rPr>
              <a:t> ApJSupl, 225, 8A(2016)</a:t>
            </a:r>
          </a:p>
          <a:p>
            <a:endParaRPr lang="en-US" sz="1100">
              <a:solidFill>
                <a:srgbClr val="FFFFFF"/>
              </a:solidFill>
              <a:latin typeface="Times New Roman" pitchFamily="18" charset="0"/>
              <a:cs typeface="Times New Roman" pitchFamily="18" charset="0"/>
            </a:endParaRPr>
          </a:p>
          <a:p>
            <a:endParaRPr lang="en-US" sz="1100">
              <a:solidFill>
                <a:srgbClr val="FFFFFF"/>
              </a:solidFill>
              <a:latin typeface="Times New Roman" pitchFamily="18" charset="0"/>
              <a:cs typeface="Times New Roman" pitchFamily="18" charset="0"/>
            </a:endParaRPr>
          </a:p>
          <a:p>
            <a:endParaRPr lang="en-US" sz="1100">
              <a:solidFill>
                <a:srgbClr val="FFFFFF"/>
              </a:solidFill>
              <a:latin typeface="Times New Roman" pitchFamily="18" charset="0"/>
              <a:cs typeface="Times New Roman" pitchFamily="18" charset="0"/>
            </a:endParaRPr>
          </a:p>
          <a:p>
            <a:endParaRPr lang="en-US" sz="1100">
              <a:solidFill>
                <a:srgbClr val="FFFFFF"/>
              </a:solidFill>
              <a:latin typeface="Times New Roman" pitchFamily="18" charset="0"/>
              <a:cs typeface="Times New Roman" pitchFamily="18" charset="0"/>
            </a:endParaRPr>
          </a:p>
          <a:p>
            <a:endParaRPr lang="en-US" sz="1100">
              <a:solidFill>
                <a:srgbClr val="FFFFFF"/>
              </a:solidFill>
              <a:latin typeface="Times New Roman" pitchFamily="18" charset="0"/>
              <a:cs typeface="Times New Roman" pitchFamily="18" charset="0"/>
            </a:endParaRPr>
          </a:p>
          <a:p>
            <a:endParaRPr lang="en-US" sz="1100">
              <a:solidFill>
                <a:srgbClr val="FFFFFF"/>
              </a:solidFill>
              <a:latin typeface="Times New Roman" pitchFamily="18" charset="0"/>
              <a:cs typeface="Times New Roman" pitchFamily="18" charset="0"/>
            </a:endParaRPr>
          </a:p>
          <a:p>
            <a:r>
              <a:rPr lang="en-US" sz="1100">
                <a:solidFill>
                  <a:srgbClr val="FFFFFF"/>
                </a:solidFill>
                <a:latin typeface="Times New Roman" pitchFamily="18" charset="0"/>
                <a:cs typeface="Times New Roman" pitchFamily="18" charset="0"/>
              </a:rPr>
              <a:t>MNRAS , 465, 3656L (2017)</a:t>
            </a:r>
          </a:p>
        </p:txBody>
      </p:sp>
      <p:pic>
        <p:nvPicPr>
          <p:cNvPr id="10" name="Содержимое 5" descr="MASTER-SAAO.jpg"/>
          <p:cNvPicPr>
            <a:picLocks noChangeAspect="1"/>
          </p:cNvPicPr>
          <p:nvPr/>
        </p:nvPicPr>
        <p:blipFill>
          <a:blip r:embed="rId7" cstate="print"/>
          <a:srcRect/>
          <a:stretch>
            <a:fillRect/>
          </a:stretch>
        </p:blipFill>
        <p:spPr>
          <a:xfrm>
            <a:off x="1907704" y="1275606"/>
            <a:ext cx="1355983" cy="899921"/>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Заголовок 1"/>
          <p:cNvSpPr>
            <a:spLocks noGrp="1"/>
          </p:cNvSpPr>
          <p:nvPr>
            <p:ph type="title"/>
          </p:nvPr>
        </p:nvSpPr>
        <p:spPr>
          <a:xfrm>
            <a:off x="0" y="205979"/>
            <a:ext cx="9144000" cy="857250"/>
          </a:xfrm>
        </p:spPr>
        <p:txBody>
          <a:bodyPr/>
          <a:lstStyle/>
          <a:p>
            <a:r>
              <a:rPr lang="ru-RU" sz="4000" smtClean="0">
                <a:solidFill>
                  <a:schemeClr val="bg1"/>
                </a:solidFill>
                <a:latin typeface="Segoe Print" pitchFamily="2" charset="0"/>
              </a:rPr>
              <a:t>Кип Торн в гостях у</a:t>
            </a:r>
            <a:r>
              <a:rPr lang="en-US" sz="4000" smtClean="0">
                <a:solidFill>
                  <a:schemeClr val="bg1"/>
                </a:solidFill>
                <a:latin typeface="Segoe Print" pitchFamily="2" charset="0"/>
              </a:rPr>
              <a:t> </a:t>
            </a:r>
            <a:r>
              <a:rPr lang="ru-RU" sz="4000" smtClean="0">
                <a:solidFill>
                  <a:schemeClr val="bg1"/>
                </a:solidFill>
                <a:latin typeface="Segoe Print" pitchFamily="2" charset="0"/>
              </a:rPr>
              <a:t>мастерА</a:t>
            </a:r>
            <a:r>
              <a:rPr lang="en-US" sz="4000" smtClean="0">
                <a:solidFill>
                  <a:schemeClr val="bg1"/>
                </a:solidFill>
                <a:latin typeface="Segoe Print" pitchFamily="2" charset="0"/>
              </a:rPr>
              <a:t> </a:t>
            </a:r>
            <a:br>
              <a:rPr lang="en-US" sz="4000" smtClean="0">
                <a:solidFill>
                  <a:schemeClr val="bg1"/>
                </a:solidFill>
                <a:latin typeface="Segoe Print" pitchFamily="2" charset="0"/>
              </a:rPr>
            </a:br>
            <a:r>
              <a:rPr lang="en-US" sz="1600" smtClean="0">
                <a:solidFill>
                  <a:schemeClr val="bg1"/>
                </a:solidFill>
                <a:latin typeface="Segoe Print" pitchFamily="2" charset="0"/>
              </a:rPr>
              <a:t>16 Nov 2016,MASTER-team</a:t>
            </a:r>
            <a:endParaRPr lang="ru-RU" sz="1600" smtClean="0">
              <a:solidFill>
                <a:schemeClr val="bg1"/>
              </a:solidFill>
              <a:latin typeface="Segoe Print" pitchFamily="2" charset="0"/>
            </a:endParaRPr>
          </a:p>
        </p:txBody>
      </p:sp>
      <p:pic>
        <p:nvPicPr>
          <p:cNvPr id="46083" name="Содержимое 4" descr="thorn_natasha.jpg"/>
          <p:cNvPicPr>
            <a:picLocks noGrp="1" noChangeAspect="1"/>
          </p:cNvPicPr>
          <p:nvPr>
            <p:ph idx="1"/>
          </p:nvPr>
        </p:nvPicPr>
        <p:blipFill>
          <a:blip r:embed="rId2" cstate="print"/>
          <a:srcRect/>
          <a:stretch>
            <a:fillRect/>
          </a:stretch>
        </p:blipFill>
        <p:spPr>
          <a:xfrm>
            <a:off x="3203848" y="1232299"/>
            <a:ext cx="5368652" cy="3375422"/>
          </a:xfrm>
        </p:spPr>
      </p:pic>
      <p:pic>
        <p:nvPicPr>
          <p:cNvPr id="46085" name="Рисунок 8" descr="mini_Lipunov_Kip_sign.jpg"/>
          <p:cNvPicPr>
            <a:picLocks noChangeAspect="1"/>
          </p:cNvPicPr>
          <p:nvPr/>
        </p:nvPicPr>
        <p:blipFill>
          <a:blip r:embed="rId3" cstate="print"/>
          <a:srcRect/>
          <a:stretch>
            <a:fillRect/>
          </a:stretch>
        </p:blipFill>
        <p:spPr bwMode="auto">
          <a:xfrm>
            <a:off x="214313" y="1393030"/>
            <a:ext cx="2375814" cy="1394743"/>
          </a:xfrm>
          <a:prstGeom prst="rect">
            <a:avLst/>
          </a:prstGeom>
          <a:noFill/>
          <a:ln w="9525">
            <a:noFill/>
            <a:miter lim="800000"/>
            <a:headEnd/>
            <a:tailEnd/>
          </a:ln>
        </p:spPr>
      </p:pic>
      <p:sp>
        <p:nvSpPr>
          <p:cNvPr id="7" name="Нижний колонтитул 6"/>
          <p:cNvSpPr>
            <a:spLocks noGrp="1"/>
          </p:cNvSpPr>
          <p:nvPr>
            <p:ph type="ftr" sz="quarter" idx="11"/>
          </p:nvPr>
        </p:nvSpPr>
        <p:spPr>
          <a:xfrm>
            <a:off x="755576" y="4953796"/>
            <a:ext cx="7632848" cy="189704"/>
          </a:xfrm>
        </p:spPr>
        <p:txBody>
          <a:bodyPr/>
          <a:lstStyle/>
          <a:p>
            <a:pPr>
              <a:defRPr/>
            </a:pPr>
            <a:r>
              <a:rPr lang="en-US" sz="900" dirty="0" smtClean="0">
                <a:solidFill>
                  <a:schemeClr val="bg1"/>
                </a:solidFill>
              </a:rPr>
              <a:t>Vladimir Lipunov, Optical  Observations Reveal  Strong Evidence for High Energy Neutrino Progenitor, 05 June 2020</a:t>
            </a:r>
            <a:endParaRPr lang="ru-RU" sz="900" dirty="0">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Заголовок 1"/>
          <p:cNvSpPr>
            <a:spLocks noGrp="1"/>
          </p:cNvSpPr>
          <p:nvPr>
            <p:ph type="title"/>
          </p:nvPr>
        </p:nvSpPr>
        <p:spPr>
          <a:xfrm>
            <a:off x="357188" y="160738"/>
            <a:ext cx="8229600" cy="688181"/>
          </a:xfrm>
        </p:spPr>
        <p:txBody>
          <a:bodyPr/>
          <a:lstStyle/>
          <a:p>
            <a:r>
              <a:rPr lang="en-US" sz="2800" dirty="0" smtClean="0">
                <a:solidFill>
                  <a:schemeClr val="bg1"/>
                </a:solidFill>
                <a:latin typeface="Segoe Print" pitchFamily="2" charset="0"/>
              </a:rPr>
              <a:t>MASTER-LVC interaction 17 Aug 2017</a:t>
            </a:r>
            <a:br>
              <a:rPr lang="en-US" sz="2800" dirty="0" smtClean="0">
                <a:solidFill>
                  <a:schemeClr val="bg1"/>
                </a:solidFill>
                <a:latin typeface="Segoe Print" pitchFamily="2" charset="0"/>
              </a:rPr>
            </a:br>
            <a:r>
              <a:rPr lang="en-US" sz="2800" dirty="0" smtClean="0">
                <a:solidFill>
                  <a:schemeClr val="bg1"/>
                </a:solidFill>
                <a:latin typeface="Segoe Print" pitchFamily="2" charset="0"/>
              </a:rPr>
              <a:t>first GW source localization</a:t>
            </a:r>
            <a:endParaRPr lang="ru-RU" sz="2800" dirty="0" smtClean="0">
              <a:solidFill>
                <a:schemeClr val="bg1"/>
              </a:solidFill>
              <a:latin typeface="Segoe Print" pitchFamily="2" charset="0"/>
            </a:endParaRPr>
          </a:p>
        </p:txBody>
      </p:sp>
      <p:pic>
        <p:nvPicPr>
          <p:cNvPr id="47107" name="Содержимое 4" descr="MASTER_LIGO_VIRGO_FLAG.jpg"/>
          <p:cNvPicPr>
            <a:picLocks noGrp="1" noChangeAspect="1"/>
          </p:cNvPicPr>
          <p:nvPr>
            <p:ph idx="1"/>
          </p:nvPr>
        </p:nvPicPr>
        <p:blipFill>
          <a:blip r:embed="rId2" cstate="print"/>
          <a:srcRect/>
          <a:stretch>
            <a:fillRect/>
          </a:stretch>
        </p:blipFill>
        <p:spPr>
          <a:xfrm>
            <a:off x="611560" y="964409"/>
            <a:ext cx="7992888" cy="3864769"/>
          </a:xfrm>
        </p:spPr>
      </p:pic>
      <p:sp>
        <p:nvSpPr>
          <p:cNvPr id="6" name="Нижний колонтитул 5"/>
          <p:cNvSpPr>
            <a:spLocks noGrp="1"/>
          </p:cNvSpPr>
          <p:nvPr>
            <p:ph type="ftr" sz="quarter" idx="11"/>
          </p:nvPr>
        </p:nvSpPr>
        <p:spPr>
          <a:xfrm>
            <a:off x="539552" y="4881788"/>
            <a:ext cx="7848871" cy="261712"/>
          </a:xfrm>
        </p:spPr>
        <p:txBody>
          <a:bodyPr/>
          <a:lstStyle/>
          <a:p>
            <a:pPr>
              <a:defRPr/>
            </a:pPr>
            <a:r>
              <a:rPr lang="en-US" dirty="0" smtClean="0">
                <a:solidFill>
                  <a:schemeClr val="bg1"/>
                </a:solidFill>
              </a:rPr>
              <a:t>Vladimir Lipunov, Optical  Observations Reveal  Strong Evidence for High Energy Neutrino Progenitor, 05 June 2020</a:t>
            </a:r>
            <a:endParaRPr lang="ru-RU"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ctrTitle"/>
          </p:nvPr>
        </p:nvSpPr>
        <p:spPr>
          <a:xfrm>
            <a:off x="755576" y="1491630"/>
            <a:ext cx="7772400" cy="920353"/>
          </a:xfrm>
        </p:spPr>
        <p:txBody>
          <a:bodyPr/>
          <a:lstStyle/>
          <a:p>
            <a:pPr eaLnBrk="1" hangingPunct="1"/>
            <a:r>
              <a:rPr lang="en-US" sz="1600" b="1" i="1" dirty="0" smtClean="0">
                <a:latin typeface="Times New Roman" pitchFamily="18" charset="0"/>
              </a:rPr>
              <a:t/>
            </a:r>
            <a:br>
              <a:rPr lang="en-US" sz="1600" b="1" i="1" dirty="0" smtClean="0">
                <a:latin typeface="Times New Roman" pitchFamily="18" charset="0"/>
              </a:rPr>
            </a:br>
            <a:r>
              <a:rPr lang="ru-RU" sz="1600" b="1" i="1" dirty="0" smtClean="0">
                <a:latin typeface="Times New Roman" pitchFamily="18" charset="0"/>
              </a:rPr>
              <a:t/>
            </a:r>
            <a:br>
              <a:rPr lang="ru-RU" sz="1600" b="1" i="1" dirty="0" smtClean="0">
                <a:latin typeface="Times New Roman" pitchFamily="18" charset="0"/>
              </a:rPr>
            </a:br>
            <a:r>
              <a:rPr lang="ru-RU" sz="1600" b="1" i="1" dirty="0" smtClean="0">
                <a:latin typeface="Times New Roman" pitchFamily="18" charset="0"/>
              </a:rPr>
              <a:t/>
            </a:r>
            <a:br>
              <a:rPr lang="ru-RU" sz="1600" b="1" i="1" dirty="0" smtClean="0">
                <a:latin typeface="Times New Roman" pitchFamily="18" charset="0"/>
              </a:rPr>
            </a:br>
            <a:r>
              <a:rPr lang="ru-RU" sz="1600" b="1" i="1" dirty="0" smtClean="0">
                <a:latin typeface="Times New Roman" pitchFamily="18" charset="0"/>
              </a:rPr>
              <a:t/>
            </a:r>
            <a:br>
              <a:rPr lang="ru-RU" sz="1600" b="1" i="1" dirty="0" smtClean="0">
                <a:latin typeface="Times New Roman" pitchFamily="18" charset="0"/>
              </a:rPr>
            </a:br>
            <a:r>
              <a:rPr lang="en-US" sz="1600" b="1" i="1" dirty="0" smtClean="0">
                <a:solidFill>
                  <a:schemeClr val="bg1"/>
                </a:solidFill>
                <a:latin typeface="Times New Roman" pitchFamily="18" charset="0"/>
              </a:rPr>
              <a:t>Lomonosov Moscow State University, </a:t>
            </a:r>
            <a:br>
              <a:rPr lang="en-US" sz="1600" b="1" i="1" dirty="0" smtClean="0">
                <a:solidFill>
                  <a:schemeClr val="bg1"/>
                </a:solidFill>
                <a:latin typeface="Times New Roman" pitchFamily="18" charset="0"/>
              </a:rPr>
            </a:br>
            <a:r>
              <a:rPr lang="en-US" sz="1600" b="1" i="1" dirty="0" smtClean="0">
                <a:solidFill>
                  <a:schemeClr val="bg1"/>
                </a:solidFill>
                <a:latin typeface="Times New Roman" pitchFamily="18" charset="0"/>
              </a:rPr>
              <a:t>Sternberg Astronomical Institute</a:t>
            </a:r>
            <a:br>
              <a:rPr lang="en-US" sz="1600" b="1" i="1" dirty="0" smtClean="0">
                <a:solidFill>
                  <a:schemeClr val="bg1"/>
                </a:solidFill>
                <a:latin typeface="Times New Roman" pitchFamily="18" charset="0"/>
              </a:rPr>
            </a:br>
            <a:r>
              <a:rPr lang="en-US" sz="2000" dirty="0" smtClean="0">
                <a:solidFill>
                  <a:schemeClr val="bg1"/>
                </a:solidFill>
                <a:latin typeface="Times New Roman" pitchFamily="18" charset="0"/>
              </a:rPr>
              <a:t/>
            </a:r>
            <a:br>
              <a:rPr lang="en-US" sz="2000" dirty="0" smtClean="0">
                <a:solidFill>
                  <a:schemeClr val="bg1"/>
                </a:solidFill>
                <a:latin typeface="Times New Roman" pitchFamily="18" charset="0"/>
              </a:rPr>
            </a:br>
            <a:r>
              <a:rPr lang="en-US" sz="2400" dirty="0" smtClean="0">
                <a:solidFill>
                  <a:schemeClr val="bg1"/>
                </a:solidFill>
              </a:rPr>
              <a:t> </a:t>
            </a:r>
            <a:r>
              <a:rPr lang="en-US" dirty="0" err="1" smtClean="0">
                <a:solidFill>
                  <a:schemeClr val="bg1"/>
                </a:solidFill>
                <a:latin typeface="Script MT Bold" pitchFamily="66" charset="0"/>
              </a:rPr>
              <a:t>OpticalNeutron</a:t>
            </a:r>
            <a:r>
              <a:rPr lang="en-US" dirty="0" smtClean="0">
                <a:solidFill>
                  <a:schemeClr val="bg1"/>
                </a:solidFill>
                <a:latin typeface="Script MT Bold" pitchFamily="66" charset="0"/>
              </a:rPr>
              <a:t> Stars Merging Discovery</a:t>
            </a:r>
            <a:br>
              <a:rPr lang="en-US" dirty="0" smtClean="0">
                <a:solidFill>
                  <a:schemeClr val="bg1"/>
                </a:solidFill>
                <a:latin typeface="Script MT Bold" pitchFamily="66" charset="0"/>
              </a:rPr>
            </a:br>
            <a:r>
              <a:rPr lang="ru-RU" sz="2400" b="1" dirty="0" smtClean="0">
                <a:solidFill>
                  <a:schemeClr val="bg1"/>
                </a:solidFill>
                <a:latin typeface="Palatino Linotype" pitchFamily="18" charset="0"/>
              </a:rPr>
              <a:t>Открытие оптического излучения </a:t>
            </a:r>
            <a:br>
              <a:rPr lang="ru-RU" sz="2400" b="1" dirty="0" smtClean="0">
                <a:solidFill>
                  <a:schemeClr val="bg1"/>
                </a:solidFill>
                <a:latin typeface="Palatino Linotype" pitchFamily="18" charset="0"/>
              </a:rPr>
            </a:br>
            <a:r>
              <a:rPr lang="ru-RU" sz="2400" b="1" dirty="0" smtClean="0">
                <a:solidFill>
                  <a:schemeClr val="bg1"/>
                </a:solidFill>
                <a:latin typeface="Palatino Linotype" pitchFamily="18" charset="0"/>
              </a:rPr>
              <a:t>- КИЛОНОВОЙ-</a:t>
            </a:r>
            <a:br>
              <a:rPr lang="ru-RU" sz="2400" b="1" dirty="0" smtClean="0">
                <a:solidFill>
                  <a:schemeClr val="bg1"/>
                </a:solidFill>
                <a:latin typeface="Palatino Linotype" pitchFamily="18" charset="0"/>
              </a:rPr>
            </a:br>
            <a:r>
              <a:rPr lang="ru-RU" sz="2400" b="1" dirty="0" smtClean="0">
                <a:solidFill>
                  <a:schemeClr val="bg1"/>
                </a:solidFill>
                <a:latin typeface="Palatino Linotype" pitchFamily="18" charset="0"/>
              </a:rPr>
              <a:t>сливающихся нейтронных звезд</a:t>
            </a:r>
            <a:r>
              <a:rPr lang="en-US" sz="2400" b="1" dirty="0" smtClean="0">
                <a:solidFill>
                  <a:schemeClr val="bg1"/>
                </a:solidFill>
                <a:latin typeface="Palatino Linotype" pitchFamily="18" charset="0"/>
              </a:rPr>
              <a:t/>
            </a:r>
            <a:br>
              <a:rPr lang="en-US" sz="2400" b="1" dirty="0" smtClean="0">
                <a:solidFill>
                  <a:schemeClr val="bg1"/>
                </a:solidFill>
                <a:latin typeface="Palatino Linotype" pitchFamily="18" charset="0"/>
              </a:rPr>
            </a:br>
            <a:r>
              <a:rPr lang="en-US" sz="2400" b="1" dirty="0" smtClean="0">
                <a:solidFill>
                  <a:schemeClr val="bg1"/>
                </a:solidFill>
                <a:latin typeface="Palatino Linotype" pitchFamily="18" charset="0"/>
              </a:rPr>
              <a:t>13 October 2017</a:t>
            </a:r>
            <a:r>
              <a:rPr lang="ru-RU" sz="2400" b="1" dirty="0" smtClean="0">
                <a:solidFill>
                  <a:schemeClr val="bg1"/>
                </a:solidFill>
                <a:latin typeface="Palatino Linotype" pitchFamily="18" charset="0"/>
              </a:rPr>
              <a:t/>
            </a:r>
            <a:br>
              <a:rPr lang="ru-RU" sz="2400" b="1" dirty="0" smtClean="0">
                <a:solidFill>
                  <a:schemeClr val="bg1"/>
                </a:solidFill>
                <a:latin typeface="Palatino Linotype" pitchFamily="18" charset="0"/>
              </a:rPr>
            </a:br>
            <a:r>
              <a:rPr lang="en-US" b="1" dirty="0" smtClean="0">
                <a:solidFill>
                  <a:schemeClr val="bg1"/>
                </a:solidFill>
                <a:latin typeface="Palatino Linotype" pitchFamily="18" charset="0"/>
              </a:rPr>
              <a:t/>
            </a:r>
            <a:br>
              <a:rPr lang="en-US" b="1" dirty="0" smtClean="0">
                <a:solidFill>
                  <a:schemeClr val="bg1"/>
                </a:solidFill>
                <a:latin typeface="Palatino Linotype" pitchFamily="18" charset="0"/>
              </a:rPr>
            </a:br>
            <a:endParaRPr lang="ru-RU" sz="1800" b="1" i="1" dirty="0" smtClean="0"/>
          </a:p>
        </p:txBody>
      </p:sp>
      <p:pic>
        <p:nvPicPr>
          <p:cNvPr id="33796" name="Picture 5" descr="Flag01"/>
          <p:cNvPicPr>
            <a:picLocks noChangeAspect="1" noChangeArrowheads="1" noCrop="1"/>
          </p:cNvPicPr>
          <p:nvPr/>
        </p:nvPicPr>
        <p:blipFill>
          <a:blip r:embed="rId3" cstate="print"/>
          <a:srcRect/>
          <a:stretch>
            <a:fillRect/>
          </a:stretch>
        </p:blipFill>
        <p:spPr bwMode="auto">
          <a:xfrm>
            <a:off x="8572500" y="964409"/>
            <a:ext cx="381000" cy="214313"/>
          </a:xfrm>
          <a:prstGeom prst="rect">
            <a:avLst/>
          </a:prstGeom>
          <a:noFill/>
          <a:ln w="9525">
            <a:noFill/>
            <a:miter lim="800000"/>
            <a:headEnd/>
            <a:tailEnd/>
          </a:ln>
        </p:spPr>
      </p:pic>
      <p:pic>
        <p:nvPicPr>
          <p:cNvPr id="33797" name="Рисунок 4" descr="MSUlogo.jpg"/>
          <p:cNvPicPr>
            <a:picLocks noChangeAspect="1"/>
          </p:cNvPicPr>
          <p:nvPr/>
        </p:nvPicPr>
        <p:blipFill>
          <a:blip r:embed="rId4" cstate="print"/>
          <a:srcRect/>
          <a:stretch>
            <a:fillRect/>
          </a:stretch>
        </p:blipFill>
        <p:spPr bwMode="auto">
          <a:xfrm>
            <a:off x="3635896" y="3507854"/>
            <a:ext cx="1928812" cy="1285875"/>
          </a:xfrm>
          <a:prstGeom prst="rect">
            <a:avLst/>
          </a:prstGeom>
          <a:noFill/>
          <a:ln w="9525">
            <a:noFill/>
            <a:miter lim="800000"/>
            <a:headEnd/>
            <a:tailEnd/>
          </a:ln>
        </p:spPr>
      </p:pic>
      <p:pic>
        <p:nvPicPr>
          <p:cNvPr id="33798" name="Рисунок 6" descr="brends crop.jpg"/>
          <p:cNvPicPr>
            <a:picLocks noChangeAspect="1"/>
          </p:cNvPicPr>
          <p:nvPr/>
        </p:nvPicPr>
        <p:blipFill>
          <a:blip r:embed="rId5" cstate="print"/>
          <a:srcRect/>
          <a:stretch>
            <a:fillRect/>
          </a:stretch>
        </p:blipFill>
        <p:spPr bwMode="auto">
          <a:xfrm>
            <a:off x="571500" y="107156"/>
            <a:ext cx="8001000"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Заголовок 1"/>
          <p:cNvSpPr>
            <a:spLocks noGrp="1"/>
          </p:cNvSpPr>
          <p:nvPr>
            <p:ph type="title"/>
          </p:nvPr>
        </p:nvSpPr>
        <p:spPr>
          <a:xfrm>
            <a:off x="0" y="107160"/>
            <a:ext cx="9144000" cy="383381"/>
          </a:xfrm>
        </p:spPr>
        <p:txBody>
          <a:bodyPr/>
          <a:lstStyle/>
          <a:p>
            <a:r>
              <a:rPr lang="en-US" sz="1400" smtClean="0">
                <a:solidFill>
                  <a:schemeClr val="bg1"/>
                </a:solidFill>
              </a:rPr>
              <a:t>Abott et al., 2017, </a:t>
            </a:r>
            <a:r>
              <a:rPr lang="en-US" sz="1400" i="1" smtClean="0">
                <a:solidFill>
                  <a:schemeClr val="bg1"/>
                </a:solidFill>
              </a:rPr>
              <a:t>MULTI-MESSENGER OBSERVATIONS OF A BINARY NEUTRON STAR MERGER</a:t>
            </a:r>
            <a:r>
              <a:rPr lang="en-US" sz="1400" smtClean="0">
                <a:solidFill>
                  <a:schemeClr val="bg1"/>
                </a:solidFill>
              </a:rPr>
              <a:t>, </a:t>
            </a:r>
            <a:r>
              <a:rPr lang="en-US" sz="1400" b="1" smtClean="0">
                <a:solidFill>
                  <a:schemeClr val="bg1"/>
                </a:solidFill>
              </a:rPr>
              <a:t>ApJlett</a:t>
            </a:r>
            <a:r>
              <a:rPr lang="en-US" sz="1400" smtClean="0">
                <a:solidFill>
                  <a:schemeClr val="bg1"/>
                </a:solidFill>
              </a:rPr>
              <a:t>, </a:t>
            </a:r>
            <a:endParaRPr lang="ru-RU" sz="1400" smtClean="0">
              <a:solidFill>
                <a:schemeClr val="bg1"/>
              </a:solidFill>
            </a:endParaRPr>
          </a:p>
        </p:txBody>
      </p:sp>
      <p:pic>
        <p:nvPicPr>
          <p:cNvPr id="52227" name="Содержимое 4" descr="shedule_pr_scteen.jpg"/>
          <p:cNvPicPr>
            <a:picLocks noGrp="1" noChangeAspect="1"/>
          </p:cNvPicPr>
          <p:nvPr>
            <p:ph idx="1"/>
          </p:nvPr>
        </p:nvPicPr>
        <p:blipFill>
          <a:blip r:embed="rId2" cstate="print"/>
          <a:srcRect/>
          <a:stretch>
            <a:fillRect/>
          </a:stretch>
        </p:blipFill>
        <p:spPr>
          <a:xfrm>
            <a:off x="1428757" y="428627"/>
            <a:ext cx="6429375" cy="4401741"/>
          </a:xfrm>
        </p:spPr>
      </p:pic>
      <p:pic>
        <p:nvPicPr>
          <p:cNvPr id="52229" name="Рисунок 4" descr="Kilonova_Discovery_Telescopes.jpg"/>
          <p:cNvPicPr>
            <a:picLocks noChangeAspect="1"/>
          </p:cNvPicPr>
          <p:nvPr/>
        </p:nvPicPr>
        <p:blipFill>
          <a:blip r:embed="rId3" cstate="print"/>
          <a:srcRect/>
          <a:stretch>
            <a:fillRect/>
          </a:stretch>
        </p:blipFill>
        <p:spPr bwMode="auto">
          <a:xfrm>
            <a:off x="0" y="411510"/>
            <a:ext cx="9144000" cy="4731990"/>
          </a:xfrm>
          <a:prstGeom prst="rect">
            <a:avLst/>
          </a:prstGeom>
          <a:noFill/>
          <a:ln w="9525">
            <a:noFill/>
            <a:miter lim="800000"/>
            <a:headEnd/>
            <a:tailEnd/>
          </a:ln>
        </p:spPr>
      </p:pic>
      <p:sp>
        <p:nvSpPr>
          <p:cNvPr id="7" name="Нижний колонтитул 6"/>
          <p:cNvSpPr>
            <a:spLocks noGrp="1"/>
          </p:cNvSpPr>
          <p:nvPr>
            <p:ph type="ftr" sz="quarter" idx="11"/>
          </p:nvPr>
        </p:nvSpPr>
        <p:spPr>
          <a:xfrm>
            <a:off x="395536" y="4953796"/>
            <a:ext cx="8352928" cy="189704"/>
          </a:xfrm>
        </p:spPr>
        <p:txBody>
          <a:bodyPr/>
          <a:lstStyle/>
          <a:p>
            <a:pPr>
              <a:defRPr/>
            </a:pPr>
            <a:r>
              <a:rPr lang="en-US" dirty="0" smtClean="0"/>
              <a:t>Vladimir Lipunov, Optical  Observations Reveal  Strong Evidence for High Energy Neutrino Progenitor, 05 June 2020</a:t>
            </a:r>
            <a:endParaRPr lang="ru-RU"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idx="11"/>
          </p:nvPr>
        </p:nvSpPr>
        <p:spPr>
          <a:xfrm>
            <a:off x="2051720" y="4686302"/>
            <a:ext cx="4968551" cy="352425"/>
          </a:xfrm>
        </p:spPr>
        <p:txBody>
          <a:bodyPr/>
          <a:lstStyle/>
          <a:p>
            <a:pPr>
              <a:defRPr/>
            </a:pPr>
            <a:r>
              <a:rPr lang="en-US" sz="1600" dirty="0" smtClean="0">
                <a:solidFill>
                  <a:schemeClr val="bg1"/>
                </a:solidFill>
              </a:rPr>
              <a:t>http://www.pereplet.ru/lipunov/529.html#529</a:t>
            </a:r>
            <a:endParaRPr lang="en-US" sz="1600" dirty="0">
              <a:solidFill>
                <a:schemeClr val="bg1"/>
              </a:solidFill>
            </a:endParaRPr>
          </a:p>
        </p:txBody>
      </p:sp>
      <p:sp>
        <p:nvSpPr>
          <p:cNvPr id="48129" name="Rectangle 1"/>
          <p:cNvSpPr>
            <a:spLocks noChangeArrowheads="1"/>
          </p:cNvSpPr>
          <p:nvPr/>
        </p:nvSpPr>
        <p:spPr bwMode="auto">
          <a:xfrm>
            <a:off x="4644008" y="267494"/>
            <a:ext cx="4067944"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400" b="1" i="0" strike="noStrike" cap="none" normalizeH="0" baseline="0" dirty="0" smtClean="0">
                <a:ln>
                  <a:noFill/>
                </a:ln>
                <a:solidFill>
                  <a:srgbClr val="00B0F0"/>
                </a:solidFill>
                <a:effectLst/>
                <a:latin typeface="Monotype Corsiva" pitchFamily="66" charset="0"/>
                <a:ea typeface="Calibri" pitchFamily="34" charset="0"/>
                <a:cs typeface="Times New Roman" pitchFamily="18" charset="0"/>
              </a:rPr>
              <a:t>Памяти нашего соавтора Юрия Павловича Сергиенко</a:t>
            </a:r>
            <a:endParaRPr kumimoji="0" lang="ru-RU" sz="1800" b="0" i="0" strike="noStrike" cap="none" normalizeH="0" baseline="0" dirty="0" smtClean="0">
              <a:ln>
                <a:noFill/>
              </a:ln>
              <a:solidFill>
                <a:srgbClr val="00B0F0"/>
              </a:solidFill>
              <a:effectLst/>
              <a:latin typeface="Arial" pitchFamily="34" charset="0"/>
              <a:cs typeface="Arial" pitchFamily="34" charset="0"/>
            </a:endParaRPr>
          </a:p>
        </p:txBody>
      </p:sp>
      <p:pic>
        <p:nvPicPr>
          <p:cNvPr id="4" name="Рисунок 3" descr="Sergienko2012.jpg"/>
          <p:cNvPicPr>
            <a:picLocks noChangeAspect="1"/>
          </p:cNvPicPr>
          <p:nvPr/>
        </p:nvPicPr>
        <p:blipFill>
          <a:blip r:embed="rId2" cstate="print"/>
          <a:stretch>
            <a:fillRect/>
          </a:stretch>
        </p:blipFill>
        <p:spPr>
          <a:xfrm>
            <a:off x="539552" y="483518"/>
            <a:ext cx="2528243" cy="3795886"/>
          </a:xfrm>
          <a:prstGeom prst="rect">
            <a:avLst/>
          </a:prstGeom>
        </p:spPr>
      </p:pic>
      <p:pic>
        <p:nvPicPr>
          <p:cNvPr id="5" name="Рисунок 4" descr="БГПУ.jpg"/>
          <p:cNvPicPr>
            <a:picLocks noChangeAspect="1"/>
          </p:cNvPicPr>
          <p:nvPr/>
        </p:nvPicPr>
        <p:blipFill>
          <a:blip r:embed="rId3" cstate="print"/>
          <a:stretch>
            <a:fillRect/>
          </a:stretch>
        </p:blipFill>
        <p:spPr>
          <a:xfrm>
            <a:off x="7164288" y="843558"/>
            <a:ext cx="1535435" cy="1543151"/>
          </a:xfrm>
          <a:prstGeom prst="rect">
            <a:avLst/>
          </a:prstGeom>
        </p:spPr>
      </p:pic>
      <p:pic>
        <p:nvPicPr>
          <p:cNvPr id="6" name="Рисунок 5" descr="800px-Coat_of_Arms_of_Blagoveshchensk_1878.svg.png"/>
          <p:cNvPicPr>
            <a:picLocks noChangeAspect="1"/>
          </p:cNvPicPr>
          <p:nvPr/>
        </p:nvPicPr>
        <p:blipFill>
          <a:blip r:embed="rId4" cstate="print"/>
          <a:stretch>
            <a:fillRect/>
          </a:stretch>
        </p:blipFill>
        <p:spPr>
          <a:xfrm>
            <a:off x="4788024" y="699542"/>
            <a:ext cx="1584176" cy="1621800"/>
          </a:xfrm>
          <a:prstGeom prst="rect">
            <a:avLst/>
          </a:prstGeom>
        </p:spPr>
      </p:pic>
      <p:pic>
        <p:nvPicPr>
          <p:cNvPr id="7" name="Рисунок 6" descr="mer_i_rektor.jpg"/>
          <p:cNvPicPr>
            <a:picLocks noChangeAspect="1"/>
          </p:cNvPicPr>
          <p:nvPr/>
        </p:nvPicPr>
        <p:blipFill>
          <a:blip r:embed="rId5" cstate="print"/>
          <a:stretch>
            <a:fillRect/>
          </a:stretch>
        </p:blipFill>
        <p:spPr>
          <a:xfrm>
            <a:off x="3599892" y="2427734"/>
            <a:ext cx="3245557" cy="2163705"/>
          </a:xfrm>
          <a:prstGeom prst="rect">
            <a:avLst/>
          </a:prstGeom>
        </p:spPr>
      </p:pic>
      <p:sp>
        <p:nvSpPr>
          <p:cNvPr id="8" name="Прямоугольник 7"/>
          <p:cNvSpPr/>
          <p:nvPr/>
        </p:nvSpPr>
        <p:spPr>
          <a:xfrm>
            <a:off x="7020272" y="3003798"/>
            <a:ext cx="2123728" cy="1323439"/>
          </a:xfrm>
          <a:prstGeom prst="rect">
            <a:avLst/>
          </a:prstGeom>
        </p:spPr>
        <p:txBody>
          <a:bodyPr wrap="square">
            <a:spAutoFit/>
          </a:bodyPr>
          <a:lstStyle/>
          <a:p>
            <a:r>
              <a:rPr lang="ru-RU" sz="1000" b="1" i="1" dirty="0" smtClean="0">
                <a:solidFill>
                  <a:schemeClr val="bg1"/>
                </a:solidFill>
              </a:rPr>
              <a:t>Юрий Павлович Сергиенко - ректор БГПУ, мэр Благовещенска - А.А. </a:t>
            </a:r>
            <a:r>
              <a:rPr lang="ru-RU" sz="1000" b="1" i="1" dirty="0" err="1" smtClean="0">
                <a:solidFill>
                  <a:schemeClr val="bg1"/>
                </a:solidFill>
              </a:rPr>
              <a:t>Мигуля</a:t>
            </a:r>
            <a:r>
              <a:rPr lang="ru-RU" sz="1000" b="1" i="1" dirty="0" smtClean="0">
                <a:solidFill>
                  <a:schemeClr val="bg1"/>
                </a:solidFill>
              </a:rPr>
              <a:t> и ваш непокорный слуга на открытии телескопа-робота МАСТЕР-Амур. Благовещенск. Октябрь, 2009 год.</a:t>
            </a:r>
            <a:endParaRPr lang="ru-RU" sz="1000" dirty="0">
              <a:solidFill>
                <a:schemeClr val="bg1"/>
              </a:solidFill>
            </a:endParaRPr>
          </a:p>
        </p:txBody>
      </p:sp>
      <p:sp>
        <p:nvSpPr>
          <p:cNvPr id="9" name="Прямоугольник 8"/>
          <p:cNvSpPr/>
          <p:nvPr/>
        </p:nvSpPr>
        <p:spPr>
          <a:xfrm>
            <a:off x="971600" y="4371950"/>
            <a:ext cx="1279517" cy="338554"/>
          </a:xfrm>
          <a:prstGeom prst="rect">
            <a:avLst/>
          </a:prstGeom>
        </p:spPr>
        <p:txBody>
          <a:bodyPr wrap="none">
            <a:spAutoFit/>
          </a:bodyPr>
          <a:lstStyle/>
          <a:p>
            <a:r>
              <a:rPr lang="ru-RU" sz="1600" i="1" dirty="0" smtClean="0">
                <a:solidFill>
                  <a:srgbClr val="00B0F0"/>
                </a:solidFill>
              </a:rPr>
              <a:t>1949 - 2020</a:t>
            </a:r>
            <a:endParaRPr lang="ru-RU" sz="1600" i="1" dirty="0">
              <a:solidFill>
                <a:srgbClr val="00B0F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Заголовок 1"/>
          <p:cNvSpPr>
            <a:spLocks noGrp="1"/>
          </p:cNvSpPr>
          <p:nvPr>
            <p:ph type="title"/>
          </p:nvPr>
        </p:nvSpPr>
        <p:spPr>
          <a:xfrm>
            <a:off x="0" y="107160"/>
            <a:ext cx="9144000" cy="383381"/>
          </a:xfrm>
        </p:spPr>
        <p:txBody>
          <a:bodyPr/>
          <a:lstStyle/>
          <a:p>
            <a:r>
              <a:rPr lang="en-US" sz="1400" smtClean="0">
                <a:solidFill>
                  <a:schemeClr val="bg1"/>
                </a:solidFill>
              </a:rPr>
              <a:t>Abott et al., 2017, </a:t>
            </a:r>
            <a:r>
              <a:rPr lang="en-US" sz="1400" i="1" smtClean="0">
                <a:solidFill>
                  <a:schemeClr val="bg1"/>
                </a:solidFill>
              </a:rPr>
              <a:t>MULTI-MESSENGER OBSERVATIONS OF A BINARY NEUTRON STAR MERGER</a:t>
            </a:r>
            <a:r>
              <a:rPr lang="en-US" sz="1400" smtClean="0">
                <a:solidFill>
                  <a:schemeClr val="bg1"/>
                </a:solidFill>
              </a:rPr>
              <a:t>, </a:t>
            </a:r>
            <a:r>
              <a:rPr lang="en-US" sz="1400" b="1" smtClean="0">
                <a:solidFill>
                  <a:schemeClr val="bg1"/>
                </a:solidFill>
              </a:rPr>
              <a:t>ApJlett</a:t>
            </a:r>
            <a:r>
              <a:rPr lang="en-US" sz="1400" smtClean="0">
                <a:solidFill>
                  <a:schemeClr val="bg1"/>
                </a:solidFill>
              </a:rPr>
              <a:t>, </a:t>
            </a:r>
            <a:endParaRPr lang="ru-RU" sz="1400" smtClean="0">
              <a:solidFill>
                <a:schemeClr val="bg1"/>
              </a:solidFill>
            </a:endParaRPr>
          </a:p>
        </p:txBody>
      </p:sp>
      <p:pic>
        <p:nvPicPr>
          <p:cNvPr id="52227" name="Содержимое 4" descr="shedule_pr_scteen.jpg"/>
          <p:cNvPicPr>
            <a:picLocks noGrp="1" noChangeAspect="1"/>
          </p:cNvPicPr>
          <p:nvPr>
            <p:ph idx="1"/>
          </p:nvPr>
        </p:nvPicPr>
        <p:blipFill>
          <a:blip r:embed="rId2" cstate="print"/>
          <a:srcRect/>
          <a:stretch>
            <a:fillRect/>
          </a:stretch>
        </p:blipFill>
        <p:spPr>
          <a:xfrm>
            <a:off x="1428757" y="428627"/>
            <a:ext cx="6429375" cy="4401741"/>
          </a:xfrm>
        </p:spPr>
      </p:pic>
      <p:pic>
        <p:nvPicPr>
          <p:cNvPr id="52229" name="Рисунок 4" descr="Kilonova_Discovery_Telescopes.jpg"/>
          <p:cNvPicPr>
            <a:picLocks noChangeAspect="1"/>
          </p:cNvPicPr>
          <p:nvPr/>
        </p:nvPicPr>
        <p:blipFill>
          <a:blip r:embed="rId3" cstate="print"/>
          <a:srcRect/>
          <a:stretch>
            <a:fillRect/>
          </a:stretch>
        </p:blipFill>
        <p:spPr bwMode="auto">
          <a:xfrm>
            <a:off x="0" y="411510"/>
            <a:ext cx="9144000" cy="4731990"/>
          </a:xfrm>
          <a:prstGeom prst="rect">
            <a:avLst/>
          </a:prstGeom>
          <a:noFill/>
          <a:ln w="9525">
            <a:noFill/>
            <a:miter lim="800000"/>
            <a:headEnd/>
            <a:tailEnd/>
          </a:ln>
        </p:spPr>
      </p:pic>
      <p:sp>
        <p:nvSpPr>
          <p:cNvPr id="7" name="Нижний колонтитул 6"/>
          <p:cNvSpPr>
            <a:spLocks noGrp="1"/>
          </p:cNvSpPr>
          <p:nvPr>
            <p:ph type="ftr" sz="quarter" idx="11"/>
          </p:nvPr>
        </p:nvSpPr>
        <p:spPr>
          <a:xfrm>
            <a:off x="395536" y="4953796"/>
            <a:ext cx="8352928" cy="189704"/>
          </a:xfrm>
        </p:spPr>
        <p:txBody>
          <a:bodyPr/>
          <a:lstStyle/>
          <a:p>
            <a:pPr>
              <a:defRPr/>
            </a:pPr>
            <a:r>
              <a:rPr lang="en-US" dirty="0" smtClean="0"/>
              <a:t>Vladimir Lipunov, Optical  Observations Reveal  Strong Evidence for High Energy Neutrino Progenitor, 05 June 2020</a:t>
            </a:r>
            <a:endParaRPr lang="ru-RU" dirty="0"/>
          </a:p>
        </p:txBody>
      </p:sp>
      <p:pic>
        <p:nvPicPr>
          <p:cNvPr id="8" name="Рисунок 7" descr="mini_MASTER_SSS17a_color_black.jpg"/>
          <p:cNvPicPr>
            <a:picLocks noChangeAspect="1"/>
          </p:cNvPicPr>
          <p:nvPr/>
        </p:nvPicPr>
        <p:blipFill>
          <a:blip r:embed="rId4" cstate="print"/>
          <a:stretch>
            <a:fillRect/>
          </a:stretch>
        </p:blipFill>
        <p:spPr>
          <a:xfrm>
            <a:off x="395536" y="2787775"/>
            <a:ext cx="2160240" cy="2165184"/>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Содержимое 6" descr="USPEHI2017.jpg"/>
          <p:cNvPicPr>
            <a:picLocks noGrp="1" noChangeAspect="1"/>
          </p:cNvPicPr>
          <p:nvPr>
            <p:ph idx="1"/>
          </p:nvPr>
        </p:nvPicPr>
        <p:blipFill>
          <a:blip r:embed="rId2" cstate="print"/>
          <a:srcRect/>
          <a:stretch>
            <a:fillRect/>
          </a:stretch>
        </p:blipFill>
        <p:spPr>
          <a:xfrm>
            <a:off x="179512" y="-740618"/>
            <a:ext cx="8776544" cy="7027113"/>
          </a:xfrm>
        </p:spPr>
      </p:pic>
      <p:sp>
        <p:nvSpPr>
          <p:cNvPr id="12291" name="Заголовок 1"/>
          <p:cNvSpPr>
            <a:spLocks noGrp="1"/>
          </p:cNvSpPr>
          <p:nvPr>
            <p:ph type="title"/>
          </p:nvPr>
        </p:nvSpPr>
        <p:spPr>
          <a:xfrm>
            <a:off x="467544" y="0"/>
            <a:ext cx="8226425" cy="858441"/>
          </a:xfrm>
        </p:spPr>
        <p:txBody>
          <a:bodyPr/>
          <a:lstStyle/>
          <a:p>
            <a:r>
              <a:rPr lang="en-US" dirty="0" smtClean="0">
                <a:solidFill>
                  <a:schemeClr val="bg1"/>
                </a:solidFill>
              </a:rPr>
              <a:t>2017 MASTER publications</a:t>
            </a:r>
            <a:endParaRPr lang="ru-RU" dirty="0" smtClean="0">
              <a:solidFill>
                <a:schemeClr val="bg1"/>
              </a:solidFill>
            </a:endParaRPr>
          </a:p>
        </p:txBody>
      </p:sp>
      <p:sp>
        <p:nvSpPr>
          <p:cNvPr id="6" name="Нижний колонтитул 5"/>
          <p:cNvSpPr>
            <a:spLocks noGrp="1"/>
          </p:cNvSpPr>
          <p:nvPr>
            <p:ph type="ftr" idx="11"/>
          </p:nvPr>
        </p:nvSpPr>
        <p:spPr>
          <a:xfrm>
            <a:off x="539552" y="4587974"/>
            <a:ext cx="7848872" cy="352425"/>
          </a:xfrm>
        </p:spPr>
        <p:txBody>
          <a:bodyPr/>
          <a:lstStyle/>
          <a:p>
            <a:pPr>
              <a:defRPr/>
            </a:pPr>
            <a:r>
              <a:rPr lang="en-US" dirty="0" smtClean="0"/>
              <a:t>Vladimir </a:t>
            </a:r>
            <a:r>
              <a:rPr lang="en-US" dirty="0" smtClean="0">
                <a:solidFill>
                  <a:schemeClr val="bg1"/>
                </a:solidFill>
              </a:rPr>
              <a:t>Lipunov, Optical  Observations Reveal  Strong Evidence for High Energy Neutrino Progenitor, 05 June 2020</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Заголовок 1"/>
          <p:cNvSpPr>
            <a:spLocks noGrp="1"/>
          </p:cNvSpPr>
          <p:nvPr>
            <p:ph type="title" idx="4294967295"/>
          </p:nvPr>
        </p:nvSpPr>
        <p:spPr>
          <a:xfrm>
            <a:off x="0" y="160735"/>
            <a:ext cx="7164288" cy="610815"/>
          </a:xfrm>
        </p:spPr>
        <p:txBody>
          <a:bodyPr/>
          <a:lstStyle/>
          <a:p>
            <a:r>
              <a:rPr lang="en-US" sz="3000" dirty="0" smtClean="0">
                <a:solidFill>
                  <a:schemeClr val="bg1"/>
                </a:solidFill>
                <a:latin typeface="Times New Roman" pitchFamily="18" charset="0"/>
                <a:cs typeface="Times New Roman" pitchFamily="18" charset="0"/>
              </a:rPr>
              <a:t>MASTER and Neutrino Detectors</a:t>
            </a:r>
            <a:r>
              <a:rPr lang="ru-RU" sz="3000" dirty="0" smtClean="0">
                <a:solidFill>
                  <a:schemeClr val="bg1"/>
                </a:solidFill>
                <a:latin typeface="Times New Roman" pitchFamily="18" charset="0"/>
                <a:cs typeface="Times New Roman" pitchFamily="18" charset="0"/>
              </a:rPr>
              <a:t/>
            </a:r>
            <a:br>
              <a:rPr lang="ru-RU" sz="3000" dirty="0" smtClean="0">
                <a:solidFill>
                  <a:schemeClr val="bg1"/>
                </a:solidFill>
                <a:latin typeface="Times New Roman" pitchFamily="18" charset="0"/>
                <a:cs typeface="Times New Roman" pitchFamily="18" charset="0"/>
              </a:rPr>
            </a:br>
            <a:r>
              <a:rPr lang="ru-RU" sz="3000" dirty="0" smtClean="0">
                <a:solidFill>
                  <a:schemeClr val="bg1"/>
                </a:solidFill>
                <a:latin typeface="Times New Roman" pitchFamily="18" charset="0"/>
                <a:cs typeface="Times New Roman" pitchFamily="18" charset="0"/>
              </a:rPr>
              <a:t>5 </a:t>
            </a:r>
            <a:r>
              <a:rPr lang="en-US" sz="3000" dirty="0" smtClean="0">
                <a:solidFill>
                  <a:schemeClr val="bg1"/>
                </a:solidFill>
                <a:latin typeface="Times New Roman" pitchFamily="18" charset="0"/>
                <a:cs typeface="Times New Roman" pitchFamily="18" charset="0"/>
              </a:rPr>
              <a:t>years</a:t>
            </a:r>
            <a:endParaRPr lang="ru-RU" sz="3000" dirty="0" smtClean="0">
              <a:solidFill>
                <a:schemeClr val="bg1"/>
              </a:solidFill>
              <a:latin typeface="Times New Roman" pitchFamily="18" charset="0"/>
              <a:cs typeface="Times New Roman" pitchFamily="18" charset="0"/>
            </a:endParaRPr>
          </a:p>
        </p:txBody>
      </p:sp>
      <p:pic>
        <p:nvPicPr>
          <p:cNvPr id="24579" name="Picture 4" descr="http://www.aspera-eu.org/images/stories/Media/MEDIAPICTURES/HR/antares.jpg"/>
          <p:cNvPicPr>
            <a:picLocks noChangeAspect="1" noChangeArrowheads="1"/>
          </p:cNvPicPr>
          <p:nvPr/>
        </p:nvPicPr>
        <p:blipFill>
          <a:blip r:embed="rId2" cstate="print"/>
          <a:srcRect/>
          <a:stretch>
            <a:fillRect/>
          </a:stretch>
        </p:blipFill>
        <p:spPr bwMode="auto">
          <a:xfrm>
            <a:off x="190500" y="1017986"/>
            <a:ext cx="2000250" cy="2143125"/>
          </a:xfrm>
          <a:prstGeom prst="rect">
            <a:avLst/>
          </a:prstGeom>
          <a:noFill/>
          <a:ln w="9525">
            <a:noFill/>
            <a:miter lim="800000"/>
            <a:headEnd/>
            <a:tailEnd/>
          </a:ln>
        </p:spPr>
      </p:pic>
      <p:pic>
        <p:nvPicPr>
          <p:cNvPr id="24583" name="Picture 2" descr="This image shows one of the highest-energy neutrino events of this study superimposed on a view of the IceCube Lab (ICL) at the South Pole. Image: IceCube Collaboration"/>
          <p:cNvPicPr>
            <a:picLocks noChangeAspect="1" noChangeArrowheads="1"/>
          </p:cNvPicPr>
          <p:nvPr/>
        </p:nvPicPr>
        <p:blipFill>
          <a:blip r:embed="rId3" cstate="print"/>
          <a:srcRect/>
          <a:stretch>
            <a:fillRect/>
          </a:stretch>
        </p:blipFill>
        <p:spPr bwMode="auto">
          <a:xfrm>
            <a:off x="2915816" y="3003798"/>
            <a:ext cx="3087688" cy="1714500"/>
          </a:xfrm>
          <a:prstGeom prst="rect">
            <a:avLst/>
          </a:prstGeom>
          <a:noFill/>
          <a:ln w="9525">
            <a:noFill/>
            <a:miter lim="800000"/>
            <a:headEnd/>
            <a:tailEnd/>
          </a:ln>
        </p:spPr>
      </p:pic>
      <p:sp>
        <p:nvSpPr>
          <p:cNvPr id="8" name="Заголовок 1"/>
          <p:cNvSpPr txBox="1">
            <a:spLocks/>
          </p:cNvSpPr>
          <p:nvPr/>
        </p:nvSpPr>
        <p:spPr bwMode="auto">
          <a:xfrm>
            <a:off x="0" y="2786065"/>
            <a:ext cx="2095500" cy="214313"/>
          </a:xfrm>
          <a:prstGeom prst="rect">
            <a:avLst/>
          </a:prstGeom>
          <a:noFill/>
          <a:ln w="9525">
            <a:noFill/>
            <a:round/>
            <a:headEnd/>
            <a:tailEnd/>
          </a:ln>
        </p:spPr>
        <p:txBody>
          <a:bodyPr lIns="91380" tIns="45692" rIns="91380" bIns="45692" anchor="ctr"/>
          <a:lstStyle/>
          <a:p>
            <a:pPr algn="ctr" defTabSz="456915" eaLnBrk="0">
              <a:defRPr/>
            </a:pPr>
            <a:r>
              <a:rPr lang="ru-RU" sz="2800" kern="0" dirty="0">
                <a:solidFill>
                  <a:schemeClr val="bg1"/>
                </a:solidFill>
                <a:latin typeface="Calibri" pitchFamily="34" charset="0"/>
              </a:rPr>
              <a:t/>
            </a:r>
            <a:br>
              <a:rPr lang="ru-RU" sz="2800" kern="0" dirty="0">
                <a:solidFill>
                  <a:schemeClr val="bg1"/>
                </a:solidFill>
                <a:latin typeface="Calibri" pitchFamily="34" charset="0"/>
              </a:rPr>
            </a:br>
            <a:r>
              <a:rPr lang="en-US" sz="2800" kern="0" dirty="0">
                <a:solidFill>
                  <a:schemeClr val="bg1"/>
                </a:solidFill>
                <a:latin typeface="Calibri" pitchFamily="34" charset="0"/>
              </a:rPr>
              <a:t>ANTARES</a:t>
            </a:r>
            <a:endParaRPr lang="ru-RU" sz="2800" kern="0" dirty="0">
              <a:solidFill>
                <a:schemeClr val="bg1"/>
              </a:solidFill>
              <a:latin typeface="Calibri" pitchFamily="34" charset="0"/>
            </a:endParaRPr>
          </a:p>
        </p:txBody>
      </p:sp>
      <p:pic>
        <p:nvPicPr>
          <p:cNvPr id="24587" name="Picture 4" descr="http://www.wiki.vladimir.i-edu.ru/images/d/d3/143.jpg"/>
          <p:cNvPicPr>
            <a:picLocks noChangeAspect="1" noChangeArrowheads="1"/>
          </p:cNvPicPr>
          <p:nvPr/>
        </p:nvPicPr>
        <p:blipFill>
          <a:blip r:embed="rId4" cstate="print"/>
          <a:srcRect/>
          <a:stretch>
            <a:fillRect/>
          </a:stretch>
        </p:blipFill>
        <p:spPr bwMode="auto">
          <a:xfrm>
            <a:off x="2051720" y="1707654"/>
            <a:ext cx="590550" cy="321469"/>
          </a:xfrm>
          <a:prstGeom prst="rect">
            <a:avLst/>
          </a:prstGeom>
          <a:noFill/>
          <a:ln w="9525">
            <a:noFill/>
            <a:miter lim="800000"/>
            <a:headEnd/>
            <a:tailEnd/>
          </a:ln>
        </p:spPr>
      </p:pic>
      <p:sp>
        <p:nvSpPr>
          <p:cNvPr id="24589" name="Заголовок 1"/>
          <p:cNvSpPr txBox="1">
            <a:spLocks/>
          </p:cNvSpPr>
          <p:nvPr/>
        </p:nvSpPr>
        <p:spPr bwMode="auto">
          <a:xfrm>
            <a:off x="3111500" y="4607722"/>
            <a:ext cx="3429000" cy="535781"/>
          </a:xfrm>
          <a:prstGeom prst="rect">
            <a:avLst/>
          </a:prstGeom>
          <a:noFill/>
          <a:ln w="9525">
            <a:noFill/>
            <a:round/>
            <a:headEnd/>
            <a:tailEnd/>
          </a:ln>
        </p:spPr>
        <p:txBody>
          <a:bodyPr lIns="91380" tIns="45692" rIns="91380" bIns="45692" anchor="ctr"/>
          <a:lstStyle/>
          <a:p>
            <a:pPr algn="ctr" defTabSz="454025" eaLnBrk="0"/>
            <a:r>
              <a:rPr lang="en-US" sz="2400" dirty="0">
                <a:solidFill>
                  <a:schemeClr val="bg1"/>
                </a:solidFill>
                <a:latin typeface="Calibri" pitchFamily="34" charset="0"/>
              </a:rPr>
              <a:t>Ice-Cube (</a:t>
            </a:r>
            <a:r>
              <a:rPr lang="ru-RU" sz="2400" dirty="0">
                <a:solidFill>
                  <a:schemeClr val="bg1"/>
                </a:solidFill>
                <a:latin typeface="Calibri" pitchFamily="34" charset="0"/>
              </a:rPr>
              <a:t>Антарктида</a:t>
            </a:r>
            <a:r>
              <a:rPr lang="en-US" sz="2800" dirty="0">
                <a:solidFill>
                  <a:schemeClr val="bg1"/>
                </a:solidFill>
                <a:latin typeface="Calibri" pitchFamily="34" charset="0"/>
              </a:rPr>
              <a:t>)</a:t>
            </a:r>
            <a:endParaRPr lang="ru-RU" sz="2800" dirty="0">
              <a:solidFill>
                <a:schemeClr val="bg1"/>
              </a:solidFill>
              <a:latin typeface="Calibri" pitchFamily="34" charset="0"/>
            </a:endParaRPr>
          </a:p>
        </p:txBody>
      </p:sp>
      <p:sp>
        <p:nvSpPr>
          <p:cNvPr id="21" name="Нижний колонтитул 20"/>
          <p:cNvSpPr>
            <a:spLocks noGrp="1"/>
          </p:cNvSpPr>
          <p:nvPr>
            <p:ph type="ftr" idx="11"/>
          </p:nvPr>
        </p:nvSpPr>
        <p:spPr>
          <a:xfrm>
            <a:off x="251520" y="4659982"/>
            <a:ext cx="2897188" cy="352425"/>
          </a:xfrm>
        </p:spPr>
        <p:txBody>
          <a:bodyPr/>
          <a:lstStyle/>
          <a:p>
            <a:pPr>
              <a:defRPr/>
            </a:pPr>
            <a:r>
              <a:rPr lang="en-US" sz="800" dirty="0" smtClean="0">
                <a:solidFill>
                  <a:schemeClr val="bg1"/>
                </a:solidFill>
              </a:rPr>
              <a:t>Vladimir Lipunov, Optical  Observations Reveal  Strong Evidence for High Energy Neutrino Progenitor, 05 June 2020</a:t>
            </a:r>
            <a:endParaRPr lang="en-US" sz="800" dirty="0">
              <a:solidFill>
                <a:schemeClr val="bg1"/>
              </a:solidFill>
            </a:endParaRPr>
          </a:p>
        </p:txBody>
      </p:sp>
      <p:pic>
        <p:nvPicPr>
          <p:cNvPr id="20" name="Рисунок 19" descr="EE949A5C-BD55-4E75-AA33-B43301EC05FA_w650_r1_s.jpg"/>
          <p:cNvPicPr>
            <a:picLocks noChangeAspect="1"/>
          </p:cNvPicPr>
          <p:nvPr/>
        </p:nvPicPr>
        <p:blipFill>
          <a:blip r:embed="rId5" cstate="print"/>
          <a:stretch>
            <a:fillRect/>
          </a:stretch>
        </p:blipFill>
        <p:spPr>
          <a:xfrm>
            <a:off x="6588224" y="2427734"/>
            <a:ext cx="2200444" cy="1239019"/>
          </a:xfrm>
          <a:prstGeom prst="rect">
            <a:avLst/>
          </a:prstGeom>
        </p:spPr>
      </p:pic>
      <p:pic>
        <p:nvPicPr>
          <p:cNvPr id="22" name="Рисунок 21" descr="map_MASTER_cr.jpg"/>
          <p:cNvPicPr>
            <a:picLocks noChangeAspect="1"/>
          </p:cNvPicPr>
          <p:nvPr/>
        </p:nvPicPr>
        <p:blipFill>
          <a:blip r:embed="rId6" cstate="print"/>
          <a:stretch>
            <a:fillRect/>
          </a:stretch>
        </p:blipFill>
        <p:spPr>
          <a:xfrm>
            <a:off x="2522563" y="915566"/>
            <a:ext cx="4037887" cy="1944216"/>
          </a:xfrm>
          <a:prstGeom prst="rect">
            <a:avLst/>
          </a:prstGeom>
        </p:spPr>
      </p:pic>
      <p:pic>
        <p:nvPicPr>
          <p:cNvPr id="23" name="Picture 4" descr="http://www.wiki.vladimir.i-edu.ru/images/d/d3/143.jpg"/>
          <p:cNvPicPr>
            <a:picLocks noChangeAspect="1" noChangeArrowheads="1"/>
          </p:cNvPicPr>
          <p:nvPr/>
        </p:nvPicPr>
        <p:blipFill>
          <a:blip r:embed="rId4" cstate="print"/>
          <a:srcRect/>
          <a:stretch>
            <a:fillRect/>
          </a:stretch>
        </p:blipFill>
        <p:spPr bwMode="auto">
          <a:xfrm>
            <a:off x="6444208" y="2355726"/>
            <a:ext cx="590550" cy="321469"/>
          </a:xfrm>
          <a:prstGeom prst="rect">
            <a:avLst/>
          </a:prstGeom>
          <a:noFill/>
          <a:ln w="9525">
            <a:noFill/>
            <a:miter lim="800000"/>
            <a:headEnd/>
            <a:tailEnd/>
          </a:ln>
        </p:spPr>
      </p:pic>
      <p:sp>
        <p:nvSpPr>
          <p:cNvPr id="24" name="Прямоугольник 23"/>
          <p:cNvSpPr/>
          <p:nvPr/>
        </p:nvSpPr>
        <p:spPr>
          <a:xfrm>
            <a:off x="6660232" y="3723878"/>
            <a:ext cx="2175782" cy="923330"/>
          </a:xfrm>
          <a:prstGeom prst="rect">
            <a:avLst/>
          </a:prstGeom>
        </p:spPr>
        <p:txBody>
          <a:bodyPr wrap="square">
            <a:spAutoFit/>
          </a:bodyPr>
          <a:lstStyle/>
          <a:p>
            <a:r>
              <a:rPr lang="en-US" dirty="0" smtClean="0">
                <a:solidFill>
                  <a:schemeClr val="bg1"/>
                </a:solidFill>
                <a:latin typeface="Calibri" pitchFamily="34" charset="0"/>
              </a:rPr>
              <a:t>            </a:t>
            </a:r>
            <a:r>
              <a:rPr lang="ru-RU" dirty="0" smtClean="0">
                <a:solidFill>
                  <a:schemeClr val="bg1"/>
                </a:solidFill>
                <a:latin typeface="Calibri" pitchFamily="34" charset="0"/>
              </a:rPr>
              <a:t>Баксан</a:t>
            </a:r>
            <a:endParaRPr lang="en-US" dirty="0" smtClean="0">
              <a:solidFill>
                <a:schemeClr val="bg1"/>
              </a:solidFill>
              <a:latin typeface="Calibri" pitchFamily="34" charset="0"/>
            </a:endParaRPr>
          </a:p>
          <a:p>
            <a:r>
              <a:rPr lang="ru-RU" dirty="0" smtClean="0">
                <a:solidFill>
                  <a:schemeClr val="bg1"/>
                </a:solidFill>
                <a:latin typeface="Calibri" pitchFamily="34" charset="0"/>
              </a:rPr>
              <a:t> </a:t>
            </a:r>
            <a:r>
              <a:rPr lang="en-US" dirty="0" smtClean="0">
                <a:solidFill>
                  <a:schemeClr val="bg1"/>
                </a:solidFill>
                <a:latin typeface="Calibri" pitchFamily="34" charset="0"/>
              </a:rPr>
              <a:t>            BUST</a:t>
            </a:r>
            <a:r>
              <a:rPr lang="ru-RU" dirty="0" smtClean="0">
                <a:solidFill>
                  <a:schemeClr val="bg1"/>
                </a:solidFill>
                <a:latin typeface="Calibri" pitchFamily="34" charset="0"/>
              </a:rPr>
              <a:t> </a:t>
            </a:r>
            <a:r>
              <a:rPr lang="en-US" dirty="0" smtClean="0">
                <a:solidFill>
                  <a:schemeClr val="bg1"/>
                </a:solidFill>
                <a:latin typeface="Calibri" pitchFamily="34" charset="0"/>
              </a:rPr>
              <a:t>(</a:t>
            </a:r>
            <a:r>
              <a:rPr lang="en-US" dirty="0" err="1" smtClean="0">
                <a:solidFill>
                  <a:schemeClr val="bg1"/>
                </a:solidFill>
                <a:latin typeface="Calibri" pitchFamily="34" charset="0"/>
              </a:rPr>
              <a:t>Baksan</a:t>
            </a:r>
            <a:r>
              <a:rPr lang="en-US" dirty="0" smtClean="0">
                <a:solidFill>
                  <a:schemeClr val="bg1"/>
                </a:solidFill>
                <a:latin typeface="Calibri" pitchFamily="34" charset="0"/>
              </a:rPr>
              <a:t>, Caucasus)</a:t>
            </a:r>
            <a:endParaRPr lang="ru-RU" dirty="0"/>
          </a:p>
        </p:txBody>
      </p:sp>
      <p:pic>
        <p:nvPicPr>
          <p:cNvPr id="24591" name="Picture 4" descr="http://www.wiki.vladimir.i-edu.ru/images/d/d3/143.jpg"/>
          <p:cNvPicPr>
            <a:picLocks noChangeAspect="1" noChangeArrowheads="1"/>
          </p:cNvPicPr>
          <p:nvPr/>
        </p:nvPicPr>
        <p:blipFill>
          <a:blip r:embed="rId7" cstate="print"/>
          <a:srcRect/>
          <a:stretch>
            <a:fillRect/>
          </a:stretch>
        </p:blipFill>
        <p:spPr bwMode="auto">
          <a:xfrm>
            <a:off x="4139952" y="2715766"/>
            <a:ext cx="590550" cy="321469"/>
          </a:xfrm>
          <a:prstGeom prst="rect">
            <a:avLst/>
          </a:prstGeom>
          <a:noFill/>
          <a:ln w="9525">
            <a:noFill/>
            <a:miter lim="800000"/>
            <a:headEnd/>
            <a:tailEnd/>
          </a:ln>
        </p:spPr>
      </p:pic>
      <p:pic>
        <p:nvPicPr>
          <p:cNvPr id="25" name="Рисунок 24" descr="baksan.png"/>
          <p:cNvPicPr>
            <a:picLocks noChangeAspect="1"/>
          </p:cNvPicPr>
          <p:nvPr/>
        </p:nvPicPr>
        <p:blipFill>
          <a:blip r:embed="rId8" cstate="print"/>
          <a:stretch>
            <a:fillRect/>
          </a:stretch>
        </p:blipFill>
        <p:spPr>
          <a:xfrm>
            <a:off x="7537988" y="267494"/>
            <a:ext cx="1606012" cy="2139702"/>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idx="11"/>
          </p:nvPr>
        </p:nvSpPr>
        <p:spPr>
          <a:xfrm>
            <a:off x="395536" y="4686303"/>
            <a:ext cx="8208911" cy="261712"/>
          </a:xfrm>
        </p:spPr>
        <p:txBody>
          <a:bodyPr/>
          <a:lstStyle/>
          <a:p>
            <a:pPr>
              <a:defRPr/>
            </a:pPr>
            <a:r>
              <a:rPr lang="en-US" dirty="0" smtClean="0">
                <a:solidFill>
                  <a:schemeClr val="bg1"/>
                </a:solidFill>
              </a:rPr>
              <a:t>Vladimir Lipunov, Optical  Observations Reveal  Strong Evidence for High Energy Neutrino Progenitor, 05 June 2020</a:t>
            </a:r>
            <a:endParaRPr lang="en-US" dirty="0">
              <a:solidFill>
                <a:schemeClr val="bg1"/>
              </a:solidFill>
            </a:endParaRPr>
          </a:p>
        </p:txBody>
      </p:sp>
      <p:pic>
        <p:nvPicPr>
          <p:cNvPr id="4" name="Рисунок 3" descr="IceCub.jpg"/>
          <p:cNvPicPr>
            <a:picLocks noChangeAspect="1"/>
          </p:cNvPicPr>
          <p:nvPr/>
        </p:nvPicPr>
        <p:blipFill>
          <a:blip r:embed="rId2" cstate="print"/>
          <a:stretch>
            <a:fillRect/>
          </a:stretch>
        </p:blipFill>
        <p:spPr>
          <a:xfrm>
            <a:off x="8057442" y="1"/>
            <a:ext cx="1086558" cy="483518"/>
          </a:xfrm>
          <a:prstGeom prst="rect">
            <a:avLst/>
          </a:prstGeom>
        </p:spPr>
      </p:pic>
      <p:pic>
        <p:nvPicPr>
          <p:cNvPr id="6" name="Picture 2" descr="This image shows one of the highest-energy neutrino events of this study superimposed on a view of the IceCube Lab (ICL) at the South Pole. Image: IceCube Collaboration"/>
          <p:cNvPicPr>
            <a:picLocks noChangeAspect="1" noChangeArrowheads="1"/>
          </p:cNvPicPr>
          <p:nvPr/>
        </p:nvPicPr>
        <p:blipFill>
          <a:blip r:embed="rId3" cstate="print"/>
          <a:srcRect/>
          <a:stretch>
            <a:fillRect/>
          </a:stretch>
        </p:blipFill>
        <p:spPr bwMode="auto">
          <a:xfrm>
            <a:off x="323528" y="1275606"/>
            <a:ext cx="3240360" cy="2828579"/>
          </a:xfrm>
          <a:prstGeom prst="rect">
            <a:avLst/>
          </a:prstGeom>
          <a:noFill/>
          <a:ln w="9525">
            <a:noFill/>
            <a:miter lim="800000"/>
            <a:headEnd/>
            <a:tailEnd/>
          </a:ln>
        </p:spPr>
      </p:pic>
      <p:sp>
        <p:nvSpPr>
          <p:cNvPr id="7" name="Прямоугольник 6"/>
          <p:cNvSpPr/>
          <p:nvPr/>
        </p:nvSpPr>
        <p:spPr>
          <a:xfrm>
            <a:off x="395536" y="195486"/>
            <a:ext cx="7920880" cy="646331"/>
          </a:xfrm>
          <a:prstGeom prst="rect">
            <a:avLst/>
          </a:prstGeom>
        </p:spPr>
        <p:txBody>
          <a:bodyPr wrap="square">
            <a:spAutoFit/>
          </a:bodyPr>
          <a:lstStyle/>
          <a:p>
            <a:pPr algn="ctr"/>
            <a:r>
              <a:rPr lang="en-US" dirty="0" err="1" smtClean="0">
                <a:solidFill>
                  <a:schemeClr val="bg1"/>
                </a:solidFill>
              </a:rPr>
              <a:t>IceCube</a:t>
            </a:r>
            <a:r>
              <a:rPr lang="en-US" dirty="0" smtClean="0">
                <a:solidFill>
                  <a:schemeClr val="bg1"/>
                </a:solidFill>
              </a:rPr>
              <a:t> </a:t>
            </a:r>
            <a:r>
              <a:rPr lang="en-US" dirty="0" err="1" smtClean="0">
                <a:solidFill>
                  <a:schemeClr val="bg1"/>
                </a:solidFill>
              </a:rPr>
              <a:t>Masterclass</a:t>
            </a:r>
            <a:endParaRPr lang="en-US" dirty="0" smtClean="0">
              <a:solidFill>
                <a:schemeClr val="bg1"/>
              </a:solidFill>
            </a:endParaRPr>
          </a:p>
          <a:p>
            <a:pPr algn="ctr"/>
            <a:r>
              <a:rPr lang="en-US" dirty="0" smtClean="0">
                <a:solidFill>
                  <a:schemeClr val="bg1"/>
                </a:solidFill>
              </a:rPr>
              <a:t>https://masterclass.icecube.wisc.edu/en/learn/detecting-neutrinos</a:t>
            </a:r>
            <a:endParaRPr lang="ru-RU" dirty="0">
              <a:solidFill>
                <a:schemeClr val="bg1"/>
              </a:solidFill>
            </a:endParaRPr>
          </a:p>
        </p:txBody>
      </p:sp>
      <p:pic>
        <p:nvPicPr>
          <p:cNvPr id="9" name="Рисунок 8" descr="Neutrino_Spectrum.jpg"/>
          <p:cNvPicPr>
            <a:picLocks noChangeAspect="1"/>
          </p:cNvPicPr>
          <p:nvPr/>
        </p:nvPicPr>
        <p:blipFill>
          <a:blip r:embed="rId4" cstate="print"/>
          <a:stretch>
            <a:fillRect/>
          </a:stretch>
        </p:blipFill>
        <p:spPr>
          <a:xfrm>
            <a:off x="4211960" y="1275606"/>
            <a:ext cx="4044736" cy="293179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idx="11"/>
          </p:nvPr>
        </p:nvSpPr>
        <p:spPr>
          <a:xfrm>
            <a:off x="395536" y="4686303"/>
            <a:ext cx="8208911" cy="261712"/>
          </a:xfrm>
        </p:spPr>
        <p:txBody>
          <a:bodyPr/>
          <a:lstStyle/>
          <a:p>
            <a:pPr>
              <a:defRPr/>
            </a:pPr>
            <a:r>
              <a:rPr lang="en-US" dirty="0" smtClean="0">
                <a:solidFill>
                  <a:schemeClr val="bg1"/>
                </a:solidFill>
              </a:rPr>
              <a:t>Vladimir Lipunov, Optical  Observations Reveal  Strong Evidence for High Energy Neutrino Progenitor, 05 June 2020</a:t>
            </a:r>
            <a:endParaRPr lang="en-US" dirty="0">
              <a:solidFill>
                <a:schemeClr val="bg1"/>
              </a:solidFill>
            </a:endParaRPr>
          </a:p>
        </p:txBody>
      </p:sp>
      <p:pic>
        <p:nvPicPr>
          <p:cNvPr id="4" name="Рисунок 3" descr="IceCub.jpg"/>
          <p:cNvPicPr>
            <a:picLocks noChangeAspect="1"/>
          </p:cNvPicPr>
          <p:nvPr/>
        </p:nvPicPr>
        <p:blipFill>
          <a:blip r:embed="rId2" cstate="print"/>
          <a:stretch>
            <a:fillRect/>
          </a:stretch>
        </p:blipFill>
        <p:spPr>
          <a:xfrm>
            <a:off x="8057442" y="1"/>
            <a:ext cx="1086558" cy="483518"/>
          </a:xfrm>
          <a:prstGeom prst="rect">
            <a:avLst/>
          </a:prstGeom>
        </p:spPr>
      </p:pic>
      <p:pic>
        <p:nvPicPr>
          <p:cNvPr id="6" name="Picture 2" descr="This image shows one of the highest-energy neutrino events of this study superimposed on a view of the IceCube Lab (ICL) at the South Pole. Image: IceCube Collaboration"/>
          <p:cNvPicPr>
            <a:picLocks noChangeAspect="1" noChangeArrowheads="1"/>
          </p:cNvPicPr>
          <p:nvPr/>
        </p:nvPicPr>
        <p:blipFill>
          <a:blip r:embed="rId3" cstate="print"/>
          <a:srcRect/>
          <a:stretch>
            <a:fillRect/>
          </a:stretch>
        </p:blipFill>
        <p:spPr bwMode="auto">
          <a:xfrm>
            <a:off x="323528" y="1275606"/>
            <a:ext cx="3240360" cy="2828579"/>
          </a:xfrm>
          <a:prstGeom prst="rect">
            <a:avLst/>
          </a:prstGeom>
          <a:noFill/>
          <a:ln w="9525">
            <a:noFill/>
            <a:miter lim="800000"/>
            <a:headEnd/>
            <a:tailEnd/>
          </a:ln>
        </p:spPr>
      </p:pic>
      <p:sp>
        <p:nvSpPr>
          <p:cNvPr id="7" name="Прямоугольник 6"/>
          <p:cNvSpPr/>
          <p:nvPr/>
        </p:nvSpPr>
        <p:spPr>
          <a:xfrm>
            <a:off x="395536" y="195486"/>
            <a:ext cx="7920880" cy="369332"/>
          </a:xfrm>
          <a:prstGeom prst="rect">
            <a:avLst/>
          </a:prstGeom>
        </p:spPr>
        <p:txBody>
          <a:bodyPr wrap="square">
            <a:spAutoFit/>
          </a:bodyPr>
          <a:lstStyle/>
          <a:p>
            <a:r>
              <a:rPr lang="ru-RU" b="1" dirty="0" smtClean="0">
                <a:solidFill>
                  <a:schemeClr val="bg1"/>
                </a:solidFill>
              </a:rPr>
              <a:t>Введение в физику нейтрино,  Наумов Д.В., Письма в ЭЧАЯ, 2011</a:t>
            </a:r>
            <a:r>
              <a:rPr lang="ru-RU" b="1" dirty="0" smtClean="0"/>
              <a:t> </a:t>
            </a:r>
            <a:endParaRPr lang="en-US" b="1" dirty="0" smtClean="0"/>
          </a:p>
        </p:txBody>
      </p:sp>
      <p:pic>
        <p:nvPicPr>
          <p:cNvPr id="9" name="Рисунок 8" descr="Neutrino_Spectrum.jpg"/>
          <p:cNvPicPr>
            <a:picLocks noChangeAspect="1"/>
          </p:cNvPicPr>
          <p:nvPr/>
        </p:nvPicPr>
        <p:blipFill>
          <a:blip r:embed="rId4" cstate="print"/>
          <a:stretch>
            <a:fillRect/>
          </a:stretch>
        </p:blipFill>
        <p:spPr>
          <a:xfrm>
            <a:off x="4211960" y="1275606"/>
            <a:ext cx="4044736" cy="2931790"/>
          </a:xfrm>
          <a:prstGeom prst="rect">
            <a:avLst/>
          </a:prstGeom>
        </p:spPr>
      </p:pic>
      <p:pic>
        <p:nvPicPr>
          <p:cNvPr id="10" name="Рисунок 9" descr="Naumov_Neutrino_spectr.jpg"/>
          <p:cNvPicPr>
            <a:picLocks noChangeAspect="1"/>
          </p:cNvPicPr>
          <p:nvPr/>
        </p:nvPicPr>
        <p:blipFill>
          <a:blip r:embed="rId5" cstate="print"/>
          <a:stretch>
            <a:fillRect/>
          </a:stretch>
        </p:blipFill>
        <p:spPr>
          <a:xfrm>
            <a:off x="251520" y="915566"/>
            <a:ext cx="8496944" cy="4068086"/>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idx="11"/>
          </p:nvPr>
        </p:nvSpPr>
        <p:spPr>
          <a:xfrm>
            <a:off x="0" y="4881788"/>
            <a:ext cx="8496944" cy="261712"/>
          </a:xfrm>
        </p:spPr>
        <p:txBody>
          <a:bodyPr/>
          <a:lstStyle/>
          <a:p>
            <a:pPr>
              <a:defRPr/>
            </a:pPr>
            <a:r>
              <a:rPr lang="en-US" dirty="0" smtClean="0">
                <a:solidFill>
                  <a:schemeClr val="bg1"/>
                </a:solidFill>
              </a:rPr>
              <a:t>Vladimir Lipunov, Optical  Observations Reveal  Strong Evidence for High Energy Neutrino Progenitor, 05 June 2020</a:t>
            </a:r>
            <a:endParaRPr lang="en-US" dirty="0">
              <a:solidFill>
                <a:schemeClr val="bg1"/>
              </a:solidFill>
            </a:endParaRPr>
          </a:p>
        </p:txBody>
      </p:sp>
      <p:pic>
        <p:nvPicPr>
          <p:cNvPr id="3" name="Рисунок 2" descr="Neutrino_event.jpg"/>
          <p:cNvPicPr>
            <a:picLocks noChangeAspect="1"/>
          </p:cNvPicPr>
          <p:nvPr/>
        </p:nvPicPr>
        <p:blipFill>
          <a:blip r:embed="rId2" cstate="print"/>
          <a:stretch>
            <a:fillRect/>
          </a:stretch>
        </p:blipFill>
        <p:spPr>
          <a:xfrm>
            <a:off x="0" y="1275606"/>
            <a:ext cx="9144000" cy="3353977"/>
          </a:xfrm>
          <a:prstGeom prst="rect">
            <a:avLst/>
          </a:prstGeom>
        </p:spPr>
      </p:pic>
      <p:sp>
        <p:nvSpPr>
          <p:cNvPr id="4" name="Прямоугольник 3"/>
          <p:cNvSpPr/>
          <p:nvPr/>
        </p:nvSpPr>
        <p:spPr>
          <a:xfrm>
            <a:off x="0" y="339502"/>
            <a:ext cx="9144000" cy="738664"/>
          </a:xfrm>
          <a:prstGeom prst="rect">
            <a:avLst/>
          </a:prstGeom>
        </p:spPr>
        <p:txBody>
          <a:bodyPr wrap="square">
            <a:spAutoFit/>
          </a:bodyPr>
          <a:lstStyle/>
          <a:p>
            <a:pPr algn="ctr"/>
            <a:r>
              <a:rPr lang="ru-RU" sz="2400" b="1" dirty="0" smtClean="0">
                <a:solidFill>
                  <a:schemeClr val="bg1"/>
                </a:solidFill>
                <a:latin typeface="Times New Roman" pitchFamily="18" charset="0"/>
                <a:cs typeface="Times New Roman" pitchFamily="18" charset="0"/>
              </a:rPr>
              <a:t>Три типа сигнала </a:t>
            </a:r>
            <a:r>
              <a:rPr lang="en-US" sz="2400" b="1" dirty="0" err="1" smtClean="0">
                <a:solidFill>
                  <a:schemeClr val="bg1"/>
                </a:solidFill>
                <a:latin typeface="Times New Roman" pitchFamily="18" charset="0"/>
                <a:cs typeface="Times New Roman" pitchFamily="18" charset="0"/>
              </a:rPr>
              <a:t>IceCube</a:t>
            </a:r>
            <a:r>
              <a:rPr lang="en-US" sz="2400" b="1" dirty="0" smtClean="0">
                <a:solidFill>
                  <a:schemeClr val="bg1"/>
                </a:solidFill>
                <a:latin typeface="Times New Roman" pitchFamily="18" charset="0"/>
                <a:cs typeface="Times New Roman" pitchFamily="18" charset="0"/>
              </a:rPr>
              <a:t>: </a:t>
            </a:r>
            <a:r>
              <a:rPr lang="ru-RU" sz="2400" b="1" dirty="0" smtClean="0">
                <a:solidFill>
                  <a:schemeClr val="bg1"/>
                </a:solidFill>
                <a:latin typeface="Times New Roman" pitchFamily="18" charset="0"/>
                <a:cs typeface="Times New Roman" pitchFamily="18" charset="0"/>
              </a:rPr>
              <a:t>электронное нейтрино</a:t>
            </a:r>
            <a:r>
              <a:rPr lang="ru-RU" b="1" dirty="0" smtClean="0">
                <a:solidFill>
                  <a:schemeClr val="bg1"/>
                </a:solidFill>
                <a:latin typeface="Times New Roman" pitchFamily="18" charset="0"/>
                <a:cs typeface="Times New Roman" pitchFamily="18" charset="0"/>
              </a:rPr>
              <a:t/>
            </a:r>
            <a:br>
              <a:rPr lang="ru-RU" b="1" dirty="0" smtClean="0">
                <a:solidFill>
                  <a:schemeClr val="bg1"/>
                </a:solidFill>
                <a:latin typeface="Times New Roman" pitchFamily="18" charset="0"/>
                <a:cs typeface="Times New Roman" pitchFamily="18" charset="0"/>
              </a:rPr>
            </a:br>
            <a:r>
              <a:rPr lang="ru-RU" b="1" dirty="0" smtClean="0">
                <a:solidFill>
                  <a:schemeClr val="bg1"/>
                </a:solidFill>
                <a:latin typeface="Times New Roman" pitchFamily="18" charset="0"/>
                <a:cs typeface="Times New Roman" pitchFamily="18" charset="0"/>
              </a:rPr>
              <a:t> </a:t>
            </a:r>
            <a:r>
              <a:rPr lang="ru-RU" sz="1400" b="1" dirty="0" smtClean="0">
                <a:solidFill>
                  <a:schemeClr val="bg1"/>
                </a:solidFill>
                <a:latin typeface="Times New Roman" pitchFamily="18" charset="0"/>
                <a:cs typeface="Times New Roman" pitchFamily="18" charset="0"/>
              </a:rPr>
              <a:t>(атмосферный каскад)                       </a:t>
            </a:r>
            <a:r>
              <a:rPr lang="ru-RU" sz="1400" b="1" dirty="0" err="1" smtClean="0">
                <a:solidFill>
                  <a:schemeClr val="bg1"/>
                </a:solidFill>
                <a:latin typeface="Times New Roman" pitchFamily="18" charset="0"/>
                <a:cs typeface="Times New Roman" pitchFamily="18" charset="0"/>
              </a:rPr>
              <a:t>мюонное</a:t>
            </a:r>
            <a:r>
              <a:rPr lang="ru-RU" sz="1400" b="1" dirty="0" smtClean="0">
                <a:solidFill>
                  <a:schemeClr val="bg1"/>
                </a:solidFill>
                <a:latin typeface="Times New Roman" pitchFamily="18" charset="0"/>
                <a:cs typeface="Times New Roman" pitchFamily="18" charset="0"/>
              </a:rPr>
              <a:t> нейтрино (трек)                   </a:t>
            </a:r>
            <a:r>
              <a:rPr lang="ru-RU" sz="1400" b="1" dirty="0" err="1" smtClean="0">
                <a:solidFill>
                  <a:schemeClr val="bg1"/>
                </a:solidFill>
                <a:latin typeface="Times New Roman" pitchFamily="18" charset="0"/>
                <a:cs typeface="Times New Roman" pitchFamily="18" charset="0"/>
              </a:rPr>
              <a:t>тау-нейтрино</a:t>
            </a:r>
            <a:r>
              <a:rPr lang="ru-RU" sz="1400" b="1" dirty="0" smtClean="0">
                <a:solidFill>
                  <a:schemeClr val="bg1"/>
                </a:solidFill>
                <a:latin typeface="Times New Roman" pitchFamily="18" charset="0"/>
                <a:cs typeface="Times New Roman" pitchFamily="18" charset="0"/>
              </a:rPr>
              <a:t> (двойной трек)</a:t>
            </a:r>
            <a:endParaRPr lang="en-US" sz="1400" b="1" dirty="0" smtClean="0">
              <a:solidFill>
                <a:schemeClr val="bg1"/>
              </a:solidFill>
              <a:latin typeface="Times New Roman" pitchFamily="18" charset="0"/>
              <a:cs typeface="Times New Roman" pitchFamily="18" charset="0"/>
            </a:endParaRPr>
          </a:p>
        </p:txBody>
      </p:sp>
      <p:sp>
        <p:nvSpPr>
          <p:cNvPr id="102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charset="0"/>
                <a:cs typeface="Arial" charset="0"/>
              </a:rPr>
              <a:t>   </a:t>
            </a:r>
            <a:r>
              <a:rPr kumimoji="0" lang="ru-RU" sz="800" b="0" i="0" u="none" strike="noStrike" cap="none" normalizeH="0" baseline="0" smtClean="0">
                <a:ln>
                  <a:noFill/>
                </a:ln>
                <a:solidFill>
                  <a:schemeClr val="tx1"/>
                </a:solidFill>
                <a:effectLst/>
                <a:latin typeface="Arial" charset="0"/>
                <a:cs typeface="Arial" charset="0"/>
              </a:rPr>
              <a:t>,</a:t>
            </a:r>
            <a:r>
              <a:rPr kumimoji="0" lang="ru-RU" sz="1800" b="0" i="0" u="none" strike="noStrike" cap="none" normalizeH="0" baseline="0" smtClean="0">
                <a:ln>
                  <a:noFill/>
                </a:ln>
                <a:solidFill>
                  <a:schemeClr val="tx1"/>
                </a:solidFill>
                <a:effectLst/>
                <a:latin typeface="Arial" charset="0"/>
                <a:cs typeface="Arial" charset="0"/>
              </a:rPr>
              <a:t> </a:t>
            </a:r>
          </a:p>
        </p:txBody>
      </p:sp>
      <p:pic>
        <p:nvPicPr>
          <p:cNvPr id="1026" name="Picture 2" descr="http://latex.codecogs.com/gif.latex?\nu_\mu"/>
          <p:cNvPicPr>
            <a:picLocks noChangeAspect="1" noChangeArrowheads="1"/>
          </p:cNvPicPr>
          <p:nvPr/>
        </p:nvPicPr>
        <p:blipFill>
          <a:blip r:embed="rId3" cstate="print"/>
          <a:srcRect/>
          <a:stretch>
            <a:fillRect/>
          </a:stretch>
        </p:blipFill>
        <p:spPr bwMode="auto">
          <a:xfrm>
            <a:off x="219075" y="-136525"/>
            <a:ext cx="161925" cy="133350"/>
          </a:xfrm>
          <a:prstGeom prst="rect">
            <a:avLst/>
          </a:prstGeom>
          <a:noFill/>
        </p:spPr>
      </p:pic>
      <p:sp>
        <p:nvSpPr>
          <p:cNvPr id="1027"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charset="0"/>
                <a:cs typeface="Arial" charset="0"/>
              </a:rPr>
              <a:t>   </a:t>
            </a:r>
            <a:r>
              <a:rPr kumimoji="0" lang="ru-RU" sz="800" b="0" i="0" u="none" strike="noStrike" cap="none" normalizeH="0" baseline="0" smtClean="0">
                <a:ln>
                  <a:noFill/>
                </a:ln>
                <a:solidFill>
                  <a:schemeClr val="tx1"/>
                </a:solidFill>
                <a:effectLst/>
                <a:latin typeface="Arial" charset="0"/>
                <a:cs typeface="Arial" charset="0"/>
              </a:rPr>
              <a:t>,</a:t>
            </a:r>
            <a:r>
              <a:rPr kumimoji="0" lang="ru-RU" sz="1800" b="0" i="0" u="none" strike="noStrike" cap="none" normalizeH="0" baseline="0" smtClean="0">
                <a:ln>
                  <a:noFill/>
                </a:ln>
                <a:solidFill>
                  <a:schemeClr val="tx1"/>
                </a:solidFill>
                <a:effectLst/>
                <a:latin typeface="Arial" charset="0"/>
                <a:cs typeface="Arial" charset="0"/>
              </a:rPr>
              <a:t> </a:t>
            </a:r>
          </a:p>
        </p:txBody>
      </p:sp>
      <p:pic>
        <p:nvPicPr>
          <p:cNvPr id="1028" name="Picture 4" descr="http://latex.codecogs.com/gif.latex?\nu_\mu"/>
          <p:cNvPicPr>
            <a:picLocks noChangeAspect="1" noChangeArrowheads="1"/>
          </p:cNvPicPr>
          <p:nvPr/>
        </p:nvPicPr>
        <p:blipFill>
          <a:blip r:embed="rId3" cstate="print"/>
          <a:srcRect/>
          <a:stretch>
            <a:fillRect/>
          </a:stretch>
        </p:blipFill>
        <p:spPr bwMode="auto">
          <a:xfrm>
            <a:off x="219075" y="-136525"/>
            <a:ext cx="161925" cy="13335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idx="11"/>
          </p:nvPr>
        </p:nvSpPr>
        <p:spPr/>
        <p:txBody>
          <a:bodyPr/>
          <a:lstStyle/>
          <a:p>
            <a:pPr>
              <a:defRPr/>
            </a:pPr>
            <a:r>
              <a:rPr lang="en-US" smtClean="0"/>
              <a:t>Vladimir Lipunov, Optical  Observations Reveal  Strong Evidence for High Energy Neutrino Progenitor, 05 June 2020</a:t>
            </a:r>
            <a:endParaRPr lang="en-US" dirty="0"/>
          </a:p>
        </p:txBody>
      </p:sp>
      <p:pic>
        <p:nvPicPr>
          <p:cNvPr id="3" name="Рисунок 2" descr="Principe.jpg"/>
          <p:cNvPicPr>
            <a:picLocks noChangeAspect="1"/>
          </p:cNvPicPr>
          <p:nvPr/>
        </p:nvPicPr>
        <p:blipFill>
          <a:blip r:embed="rId2" cstate="print"/>
          <a:stretch>
            <a:fillRect/>
          </a:stretch>
        </p:blipFill>
        <p:spPr>
          <a:xfrm>
            <a:off x="1" y="0"/>
            <a:ext cx="9144000" cy="51435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Заголовок 1"/>
          <p:cNvSpPr>
            <a:spLocks noGrp="1"/>
          </p:cNvSpPr>
          <p:nvPr>
            <p:ph type="title"/>
          </p:nvPr>
        </p:nvSpPr>
        <p:spPr>
          <a:xfrm>
            <a:off x="0" y="339502"/>
            <a:ext cx="7396163" cy="809625"/>
          </a:xfrm>
        </p:spPr>
        <p:txBody>
          <a:bodyPr/>
          <a:lstStyle/>
          <a:p>
            <a:r>
              <a:rPr lang="en-US" sz="1800" b="1" dirty="0" err="1" smtClean="0">
                <a:solidFill>
                  <a:schemeClr val="bg1"/>
                </a:solidFill>
              </a:rPr>
              <a:t>Multiwavelength</a:t>
            </a:r>
            <a:r>
              <a:rPr lang="en-US" sz="1800" b="1" dirty="0" smtClean="0">
                <a:solidFill>
                  <a:schemeClr val="bg1"/>
                </a:solidFill>
              </a:rPr>
              <a:t> follow-up of a rare </a:t>
            </a:r>
            <a:r>
              <a:rPr lang="en-US" sz="1800" b="1" dirty="0" err="1" smtClean="0">
                <a:solidFill>
                  <a:schemeClr val="bg1"/>
                </a:solidFill>
              </a:rPr>
              <a:t>IceCube</a:t>
            </a:r>
            <a:r>
              <a:rPr lang="en-US" sz="1800" b="1" dirty="0" smtClean="0">
                <a:solidFill>
                  <a:schemeClr val="bg1"/>
                </a:solidFill>
              </a:rPr>
              <a:t> neutrino </a:t>
            </a:r>
            <a:r>
              <a:rPr lang="en-US" sz="1800" b="1" dirty="0" err="1" smtClean="0">
                <a:solidFill>
                  <a:schemeClr val="bg1"/>
                </a:solidFill>
              </a:rPr>
              <a:t>multiplet</a:t>
            </a:r>
            <a:r>
              <a:rPr lang="en-US" sz="1800" b="1" dirty="0" smtClean="0">
                <a:solidFill>
                  <a:schemeClr val="bg1"/>
                </a:solidFill>
              </a:rPr>
              <a:t/>
            </a:r>
            <a:br>
              <a:rPr lang="en-US" sz="1800" b="1" dirty="0" smtClean="0">
                <a:solidFill>
                  <a:schemeClr val="bg1"/>
                </a:solidFill>
              </a:rPr>
            </a:br>
            <a:r>
              <a:rPr lang="en-US" sz="1400" i="1" dirty="0" smtClean="0">
                <a:solidFill>
                  <a:schemeClr val="bg1"/>
                </a:solidFill>
              </a:rPr>
              <a:t>M. G. </a:t>
            </a:r>
            <a:r>
              <a:rPr lang="en-US" sz="1400" i="1" dirty="0" err="1" smtClean="0">
                <a:solidFill>
                  <a:schemeClr val="bg1"/>
                </a:solidFill>
              </a:rPr>
              <a:t>Aartsen</a:t>
            </a:r>
            <a:r>
              <a:rPr lang="en-US" sz="1400" i="1" dirty="0" smtClean="0">
                <a:solidFill>
                  <a:schemeClr val="bg1"/>
                </a:solidFill>
              </a:rPr>
              <a:t> et al., Astronomy &amp; Astrophysics, Volume 607, id.A115, 22 pp </a:t>
            </a:r>
            <a:r>
              <a:rPr lang="en-US" sz="1400" i="1" dirty="0" err="1" smtClean="0">
                <a:solidFill>
                  <a:schemeClr val="bg1"/>
                </a:solidFill>
              </a:rPr>
              <a:t>Astron.&amp;Astrophys</a:t>
            </a:r>
            <a:r>
              <a:rPr lang="en-US" sz="1400" i="1" dirty="0" smtClean="0">
                <a:solidFill>
                  <a:schemeClr val="bg1"/>
                </a:solidFill>
              </a:rPr>
              <a:t>. 2017 </a:t>
            </a:r>
            <a:r>
              <a:rPr lang="en-US" sz="1800" b="1" i="1" dirty="0" smtClean="0">
                <a:solidFill>
                  <a:schemeClr val="bg1"/>
                </a:solidFill>
              </a:rPr>
              <a:t/>
            </a:r>
            <a:br>
              <a:rPr lang="en-US" sz="1800" b="1" i="1" dirty="0" smtClean="0">
                <a:solidFill>
                  <a:schemeClr val="bg1"/>
                </a:solidFill>
              </a:rPr>
            </a:br>
            <a:endParaRPr lang="ru-RU" sz="1800" i="1" dirty="0" smtClean="0">
              <a:solidFill>
                <a:schemeClr val="bg1"/>
              </a:solidFill>
            </a:endParaRPr>
          </a:p>
        </p:txBody>
      </p:sp>
      <p:pic>
        <p:nvPicPr>
          <p:cNvPr id="20483" name="Содержимое 6" descr="observatories_triplet.jpg"/>
          <p:cNvPicPr>
            <a:picLocks noGrp="1" noChangeAspect="1"/>
          </p:cNvPicPr>
          <p:nvPr>
            <p:ph idx="1"/>
          </p:nvPr>
        </p:nvPicPr>
        <p:blipFill>
          <a:blip r:embed="rId2" cstate="print"/>
          <a:srcRect/>
          <a:stretch>
            <a:fillRect/>
          </a:stretch>
        </p:blipFill>
        <p:spPr>
          <a:xfrm>
            <a:off x="6645282" y="1067995"/>
            <a:ext cx="2073275" cy="1001315"/>
          </a:xfrm>
        </p:spPr>
      </p:pic>
      <p:pic>
        <p:nvPicPr>
          <p:cNvPr id="20485" name="Рисунок 7" descr="master_ICECube1.jpg"/>
          <p:cNvPicPr>
            <a:picLocks noChangeAspect="1"/>
          </p:cNvPicPr>
          <p:nvPr/>
        </p:nvPicPr>
        <p:blipFill>
          <a:blip r:embed="rId3" cstate="print"/>
          <a:srcRect/>
          <a:stretch>
            <a:fillRect/>
          </a:stretch>
        </p:blipFill>
        <p:spPr bwMode="auto">
          <a:xfrm>
            <a:off x="4545019" y="1016797"/>
            <a:ext cx="4598987" cy="4043363"/>
          </a:xfrm>
          <a:prstGeom prst="rect">
            <a:avLst/>
          </a:prstGeom>
          <a:noFill/>
          <a:ln w="9525">
            <a:noFill/>
            <a:miter lim="800000"/>
            <a:headEnd/>
            <a:tailEnd/>
          </a:ln>
        </p:spPr>
      </p:pic>
      <p:sp>
        <p:nvSpPr>
          <p:cNvPr id="20486" name="Прямоугольник 8"/>
          <p:cNvSpPr>
            <a:spLocks noChangeArrowheads="1"/>
          </p:cNvSpPr>
          <p:nvPr/>
        </p:nvSpPr>
        <p:spPr bwMode="auto">
          <a:xfrm>
            <a:off x="179512" y="1067995"/>
            <a:ext cx="3528392" cy="4177158"/>
          </a:xfrm>
          <a:prstGeom prst="rect">
            <a:avLst/>
          </a:prstGeom>
          <a:noFill/>
          <a:ln w="9525">
            <a:noFill/>
            <a:miter lim="800000"/>
            <a:headEnd/>
            <a:tailEnd/>
          </a:ln>
        </p:spPr>
        <p:txBody>
          <a:bodyPr wrap="square" lIns="82918" tIns="41460" rIns="82918" bIns="41460">
            <a:spAutoFit/>
          </a:bodyPr>
          <a:lstStyle/>
          <a:p>
            <a:r>
              <a:rPr lang="en-US" sz="1400" dirty="0">
                <a:solidFill>
                  <a:schemeClr val="bg1"/>
                </a:solidFill>
              </a:rPr>
              <a:t>Observations were obtained by Swift ’s X-ray telescope, by ASAS-SN, LCO and </a:t>
            </a:r>
            <a:r>
              <a:rPr lang="en-US" sz="1400" b="1" dirty="0">
                <a:solidFill>
                  <a:srgbClr val="FFFF00"/>
                </a:solidFill>
              </a:rPr>
              <a:t>MASTER</a:t>
            </a:r>
            <a:r>
              <a:rPr lang="en-US" sz="1400" dirty="0">
                <a:solidFill>
                  <a:schemeClr val="bg1"/>
                </a:solidFill>
              </a:rPr>
              <a:t> at optical wavelengths, and by VERITAS in the very high energy gamma-ray regime. Moreover, the Swift BAT serendipitously observed the location 100 s after the first neutrino was detected, and data from the Fermi LAT and HAWC were analyzed. We present details of the neutrino triplet and the follow-up observations. No likely electromagnetic counterpart was detected, and we discuss the implications of these constraints on candidate neutrino sources such as gamma-ray bursts, core-collapse supernovae and active galactic nucleus flares. This study illustrates the potential of and challenges for future follow-up campaigns. </a:t>
            </a:r>
            <a:endParaRPr lang="ru-RU" sz="1400" dirty="0">
              <a:solidFill>
                <a:schemeClr val="bg1"/>
              </a:solidFill>
            </a:endParaRPr>
          </a:p>
        </p:txBody>
      </p:sp>
      <p:pic>
        <p:nvPicPr>
          <p:cNvPr id="20487" name="Рисунок 9" descr="image008a.jpg"/>
          <p:cNvPicPr>
            <a:picLocks noChangeAspect="1"/>
          </p:cNvPicPr>
          <p:nvPr/>
        </p:nvPicPr>
        <p:blipFill>
          <a:blip r:embed="rId4" cstate="print"/>
          <a:srcRect/>
          <a:stretch>
            <a:fillRect/>
          </a:stretch>
        </p:blipFill>
        <p:spPr bwMode="auto">
          <a:xfrm>
            <a:off x="7768007" y="134543"/>
            <a:ext cx="902805" cy="925039"/>
          </a:xfrm>
          <a:prstGeom prst="rect">
            <a:avLst/>
          </a:prstGeom>
          <a:noFill/>
          <a:ln w="9525">
            <a:noFill/>
            <a:miter lim="800000"/>
            <a:headEnd/>
            <a:tailEnd/>
          </a:ln>
        </p:spPr>
      </p:pic>
      <p:sp>
        <p:nvSpPr>
          <p:cNvPr id="10" name="Нижний колонтитул 9"/>
          <p:cNvSpPr>
            <a:spLocks noGrp="1"/>
          </p:cNvSpPr>
          <p:nvPr>
            <p:ph type="ftr" idx="11"/>
          </p:nvPr>
        </p:nvSpPr>
        <p:spPr/>
        <p:txBody>
          <a:bodyPr/>
          <a:lstStyle/>
          <a:p>
            <a:pPr>
              <a:defRPr/>
            </a:pPr>
            <a:r>
              <a:rPr lang="en-US" smtClean="0"/>
              <a:t>Vladimir Lipunov, Optical  Observations Reveal  Strong Evidence for High Energy Neutrino Progenitor, 05 June 2020</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Заголовок 1"/>
          <p:cNvSpPr>
            <a:spLocks noGrp="1"/>
          </p:cNvSpPr>
          <p:nvPr>
            <p:ph type="title"/>
          </p:nvPr>
        </p:nvSpPr>
        <p:spPr>
          <a:xfrm>
            <a:off x="0" y="339502"/>
            <a:ext cx="7396163" cy="809625"/>
          </a:xfrm>
        </p:spPr>
        <p:txBody>
          <a:bodyPr/>
          <a:lstStyle/>
          <a:p>
            <a:r>
              <a:rPr lang="en-US" sz="1800" b="1" dirty="0" err="1" smtClean="0">
                <a:solidFill>
                  <a:schemeClr val="bg1"/>
                </a:solidFill>
              </a:rPr>
              <a:t>Multiwavelength</a:t>
            </a:r>
            <a:r>
              <a:rPr lang="en-US" sz="1800" b="1" dirty="0" smtClean="0">
                <a:solidFill>
                  <a:schemeClr val="bg1"/>
                </a:solidFill>
              </a:rPr>
              <a:t> follow-up of a rare </a:t>
            </a:r>
            <a:r>
              <a:rPr lang="en-US" sz="1800" b="1" dirty="0" err="1" smtClean="0">
                <a:solidFill>
                  <a:schemeClr val="bg1"/>
                </a:solidFill>
              </a:rPr>
              <a:t>IceCube</a:t>
            </a:r>
            <a:r>
              <a:rPr lang="en-US" sz="1800" b="1" dirty="0" smtClean="0">
                <a:solidFill>
                  <a:schemeClr val="bg1"/>
                </a:solidFill>
              </a:rPr>
              <a:t> neutrino </a:t>
            </a:r>
            <a:r>
              <a:rPr lang="en-US" sz="1800" b="1" dirty="0" err="1" smtClean="0">
                <a:solidFill>
                  <a:schemeClr val="bg1"/>
                </a:solidFill>
              </a:rPr>
              <a:t>multiplet</a:t>
            </a:r>
            <a:r>
              <a:rPr lang="en-US" sz="1800" b="1" dirty="0" smtClean="0">
                <a:solidFill>
                  <a:schemeClr val="bg1"/>
                </a:solidFill>
              </a:rPr>
              <a:t/>
            </a:r>
            <a:br>
              <a:rPr lang="en-US" sz="1800" b="1" dirty="0" smtClean="0">
                <a:solidFill>
                  <a:schemeClr val="bg1"/>
                </a:solidFill>
              </a:rPr>
            </a:br>
            <a:r>
              <a:rPr lang="en-US" sz="1400" i="1" dirty="0" smtClean="0">
                <a:solidFill>
                  <a:schemeClr val="bg1"/>
                </a:solidFill>
              </a:rPr>
              <a:t>M. G. </a:t>
            </a:r>
            <a:r>
              <a:rPr lang="en-US" sz="1400" i="1" dirty="0" err="1" smtClean="0">
                <a:solidFill>
                  <a:schemeClr val="bg1"/>
                </a:solidFill>
              </a:rPr>
              <a:t>Aartsen</a:t>
            </a:r>
            <a:r>
              <a:rPr lang="en-US" sz="1400" i="1" dirty="0" smtClean="0">
                <a:solidFill>
                  <a:schemeClr val="bg1"/>
                </a:solidFill>
              </a:rPr>
              <a:t> et al., Astronomy &amp; Astrophysics, Volume 607, id.A115, 22 pp </a:t>
            </a:r>
            <a:r>
              <a:rPr lang="en-US" sz="1400" i="1" dirty="0" err="1" smtClean="0">
                <a:solidFill>
                  <a:schemeClr val="bg1"/>
                </a:solidFill>
              </a:rPr>
              <a:t>Astron.&amp;Astrophys</a:t>
            </a:r>
            <a:r>
              <a:rPr lang="en-US" sz="1400" i="1" dirty="0" smtClean="0">
                <a:solidFill>
                  <a:schemeClr val="bg1"/>
                </a:solidFill>
              </a:rPr>
              <a:t>. 2017 </a:t>
            </a:r>
            <a:r>
              <a:rPr lang="en-US" sz="1800" b="1" i="1" dirty="0" smtClean="0">
                <a:solidFill>
                  <a:schemeClr val="bg1"/>
                </a:solidFill>
              </a:rPr>
              <a:t/>
            </a:r>
            <a:br>
              <a:rPr lang="en-US" sz="1800" b="1" i="1" dirty="0" smtClean="0">
                <a:solidFill>
                  <a:schemeClr val="bg1"/>
                </a:solidFill>
              </a:rPr>
            </a:br>
            <a:endParaRPr lang="ru-RU" sz="1800" i="1" dirty="0" smtClean="0">
              <a:solidFill>
                <a:schemeClr val="bg1"/>
              </a:solidFill>
            </a:endParaRPr>
          </a:p>
        </p:txBody>
      </p:sp>
      <p:pic>
        <p:nvPicPr>
          <p:cNvPr id="20483" name="Содержимое 6" descr="observatories_triplet.jpg"/>
          <p:cNvPicPr>
            <a:picLocks noGrp="1" noChangeAspect="1"/>
          </p:cNvPicPr>
          <p:nvPr>
            <p:ph idx="1"/>
          </p:nvPr>
        </p:nvPicPr>
        <p:blipFill>
          <a:blip r:embed="rId2" cstate="print"/>
          <a:srcRect/>
          <a:stretch>
            <a:fillRect/>
          </a:stretch>
        </p:blipFill>
        <p:spPr>
          <a:xfrm>
            <a:off x="6645282" y="1067995"/>
            <a:ext cx="2073275" cy="1001315"/>
          </a:xfrm>
        </p:spPr>
      </p:pic>
      <p:pic>
        <p:nvPicPr>
          <p:cNvPr id="20485" name="Рисунок 7" descr="master_ICECube1.jpg"/>
          <p:cNvPicPr>
            <a:picLocks noChangeAspect="1"/>
          </p:cNvPicPr>
          <p:nvPr/>
        </p:nvPicPr>
        <p:blipFill>
          <a:blip r:embed="rId3" cstate="print"/>
          <a:srcRect/>
          <a:stretch>
            <a:fillRect/>
          </a:stretch>
        </p:blipFill>
        <p:spPr bwMode="auto">
          <a:xfrm>
            <a:off x="4545019" y="1016797"/>
            <a:ext cx="4598987" cy="4043363"/>
          </a:xfrm>
          <a:prstGeom prst="rect">
            <a:avLst/>
          </a:prstGeom>
          <a:noFill/>
          <a:ln w="9525">
            <a:noFill/>
            <a:miter lim="800000"/>
            <a:headEnd/>
            <a:tailEnd/>
          </a:ln>
        </p:spPr>
      </p:pic>
      <p:sp>
        <p:nvSpPr>
          <p:cNvPr id="20486" name="Прямоугольник 8"/>
          <p:cNvSpPr>
            <a:spLocks noChangeArrowheads="1"/>
          </p:cNvSpPr>
          <p:nvPr/>
        </p:nvSpPr>
        <p:spPr bwMode="auto">
          <a:xfrm>
            <a:off x="179512" y="1067995"/>
            <a:ext cx="3528392" cy="4177158"/>
          </a:xfrm>
          <a:prstGeom prst="rect">
            <a:avLst/>
          </a:prstGeom>
          <a:noFill/>
          <a:ln w="9525">
            <a:noFill/>
            <a:miter lim="800000"/>
            <a:headEnd/>
            <a:tailEnd/>
          </a:ln>
        </p:spPr>
        <p:txBody>
          <a:bodyPr wrap="square" lIns="82918" tIns="41460" rIns="82918" bIns="41460">
            <a:spAutoFit/>
          </a:bodyPr>
          <a:lstStyle/>
          <a:p>
            <a:r>
              <a:rPr lang="en-US" sz="1400" dirty="0">
                <a:solidFill>
                  <a:schemeClr val="bg1"/>
                </a:solidFill>
              </a:rPr>
              <a:t>Observations were obtained by Swift ’s X-ray telescope, by ASAS-SN, LCO and </a:t>
            </a:r>
            <a:r>
              <a:rPr lang="en-US" sz="1400" b="1" dirty="0">
                <a:solidFill>
                  <a:srgbClr val="FFFF00"/>
                </a:solidFill>
              </a:rPr>
              <a:t>MASTER</a:t>
            </a:r>
            <a:r>
              <a:rPr lang="en-US" sz="1400" dirty="0">
                <a:solidFill>
                  <a:schemeClr val="bg1"/>
                </a:solidFill>
              </a:rPr>
              <a:t> at optical wavelengths, and by VERITAS in the very high energy gamma-ray regime. Moreover, the Swift BAT serendipitously observed the location 100 s after the first neutrino was detected, and data from the Fermi LAT and HAWC were analyzed. We present details of the neutrino triplet and the follow-up observations. No likely electromagnetic counterpart was detected, and we discuss the implications of these constraints on candidate neutrino sources such as gamma-ray bursts, core-collapse supernovae and active galactic nucleus flares. This study illustrates the potential of and challenges for future follow-up campaigns. </a:t>
            </a:r>
            <a:endParaRPr lang="ru-RU" sz="1400" dirty="0">
              <a:solidFill>
                <a:schemeClr val="bg1"/>
              </a:solidFill>
            </a:endParaRPr>
          </a:p>
        </p:txBody>
      </p:sp>
      <p:pic>
        <p:nvPicPr>
          <p:cNvPr id="20487" name="Рисунок 9" descr="image008a.jpg"/>
          <p:cNvPicPr>
            <a:picLocks noChangeAspect="1"/>
          </p:cNvPicPr>
          <p:nvPr/>
        </p:nvPicPr>
        <p:blipFill>
          <a:blip r:embed="rId4" cstate="print"/>
          <a:srcRect/>
          <a:stretch>
            <a:fillRect/>
          </a:stretch>
        </p:blipFill>
        <p:spPr bwMode="auto">
          <a:xfrm>
            <a:off x="7768007" y="134543"/>
            <a:ext cx="902805" cy="925039"/>
          </a:xfrm>
          <a:prstGeom prst="rect">
            <a:avLst/>
          </a:prstGeom>
          <a:noFill/>
          <a:ln w="9525">
            <a:noFill/>
            <a:miter lim="800000"/>
            <a:headEnd/>
            <a:tailEnd/>
          </a:ln>
        </p:spPr>
      </p:pic>
      <p:pic>
        <p:nvPicPr>
          <p:cNvPr id="20488" name="Рисунок 10" descr="Triplet-MASTER-coverage.png"/>
          <p:cNvPicPr>
            <a:picLocks noChangeAspect="1"/>
          </p:cNvPicPr>
          <p:nvPr/>
        </p:nvPicPr>
        <p:blipFill>
          <a:blip r:embed="rId5" cstate="print"/>
          <a:srcRect/>
          <a:stretch>
            <a:fillRect/>
          </a:stretch>
        </p:blipFill>
        <p:spPr bwMode="auto">
          <a:xfrm>
            <a:off x="4716016" y="1707654"/>
            <a:ext cx="3727450" cy="2155031"/>
          </a:xfrm>
          <a:prstGeom prst="rect">
            <a:avLst/>
          </a:prstGeom>
          <a:noFill/>
          <a:ln w="9525">
            <a:noFill/>
            <a:miter lim="800000"/>
            <a:headEnd/>
            <a:tailEnd/>
          </a:ln>
        </p:spPr>
      </p:pic>
      <p:sp>
        <p:nvSpPr>
          <p:cNvPr id="10" name="Нижний колонтитул 9"/>
          <p:cNvSpPr>
            <a:spLocks noGrp="1"/>
          </p:cNvSpPr>
          <p:nvPr>
            <p:ph type="ftr" idx="11"/>
          </p:nvPr>
        </p:nvSpPr>
        <p:spPr>
          <a:xfrm>
            <a:off x="3419872" y="4953796"/>
            <a:ext cx="3456383" cy="189704"/>
          </a:xfrm>
        </p:spPr>
        <p:txBody>
          <a:bodyPr/>
          <a:lstStyle/>
          <a:p>
            <a:pPr>
              <a:defRPr/>
            </a:pPr>
            <a:r>
              <a:rPr lang="en-US" sz="800" dirty="0" smtClean="0">
                <a:solidFill>
                  <a:schemeClr val="bg1"/>
                </a:solidFill>
              </a:rPr>
              <a:t>Vladimir Lipunov, Optical  Observations Reveal  Strong Evidence for High Energy Neutrino Progenitor, 05 June 2020</a:t>
            </a:r>
            <a:endParaRPr lang="en-US" sz="800" dirty="0">
              <a:solidFill>
                <a:schemeClr val="bg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95486"/>
            <a:ext cx="8226425" cy="1063229"/>
          </a:xfrm>
        </p:spPr>
        <p:txBody>
          <a:bodyPr/>
          <a:lstStyle/>
          <a:p>
            <a:r>
              <a:rPr lang="ru-RU" sz="2000" dirty="0" smtClean="0">
                <a:solidFill>
                  <a:schemeClr val="bg1"/>
                </a:solidFill>
              </a:rPr>
              <a:t/>
            </a:r>
            <a:br>
              <a:rPr lang="ru-RU" sz="2000" dirty="0" smtClean="0">
                <a:solidFill>
                  <a:schemeClr val="bg1"/>
                </a:solidFill>
              </a:rPr>
            </a:br>
            <a:r>
              <a:rPr lang="en-US" sz="2800" dirty="0" smtClean="0">
                <a:solidFill>
                  <a:schemeClr val="bg1"/>
                </a:solidFill>
                <a:latin typeface="Times New Roman" pitchFamily="18" charset="0"/>
                <a:cs typeface="Times New Roman" pitchFamily="18" charset="0"/>
              </a:rPr>
              <a:t>IceCube170922A</a:t>
            </a:r>
            <a:r>
              <a:rPr lang="en-US" sz="2000" dirty="0" smtClean="0">
                <a:solidFill>
                  <a:schemeClr val="bg1"/>
                </a:solidFill>
              </a:rPr>
              <a:t/>
            </a:r>
            <a:br>
              <a:rPr lang="en-US" sz="2000" dirty="0" smtClean="0">
                <a:solidFill>
                  <a:schemeClr val="bg1"/>
                </a:solidFill>
              </a:rPr>
            </a:br>
            <a:r>
              <a:rPr lang="ru-RU" sz="2000" dirty="0" smtClean="0">
                <a:solidFill>
                  <a:schemeClr val="bg1"/>
                </a:solidFill>
              </a:rPr>
              <a:t/>
            </a:r>
            <a:br>
              <a:rPr lang="ru-RU" sz="2000" dirty="0" smtClean="0">
                <a:solidFill>
                  <a:schemeClr val="bg1"/>
                </a:solidFill>
              </a:rPr>
            </a:br>
            <a:r>
              <a:rPr lang="ru-RU" sz="1600" dirty="0" smtClean="0">
                <a:solidFill>
                  <a:schemeClr val="bg1"/>
                </a:solidFill>
              </a:rPr>
              <a:t>Первый подтверждённый и</a:t>
            </a:r>
            <a:r>
              <a:rPr lang="en-US" sz="1600" dirty="0" smtClean="0">
                <a:solidFill>
                  <a:schemeClr val="bg1"/>
                </a:solidFill>
              </a:rPr>
              <a:t>c</a:t>
            </a:r>
            <a:r>
              <a:rPr lang="ru-RU" sz="1600" dirty="0" err="1" smtClean="0">
                <a:solidFill>
                  <a:schemeClr val="bg1"/>
                </a:solidFill>
              </a:rPr>
              <a:t>точник</a:t>
            </a:r>
            <a:r>
              <a:rPr lang="ru-RU" sz="1600" dirty="0" smtClean="0">
                <a:solidFill>
                  <a:schemeClr val="bg1"/>
                </a:solidFill>
              </a:rPr>
              <a:t> нейтрино высоких энергий</a:t>
            </a:r>
            <a:br>
              <a:rPr lang="ru-RU" sz="1600" dirty="0" smtClean="0">
                <a:solidFill>
                  <a:schemeClr val="bg1"/>
                </a:solidFill>
              </a:rPr>
            </a:br>
            <a:r>
              <a:rPr lang="ru-RU" sz="1600" dirty="0" smtClean="0">
                <a:solidFill>
                  <a:schemeClr val="bg1"/>
                </a:solidFill>
              </a:rPr>
              <a:t>Пресс-конференция Национального Научного Фонда США</a:t>
            </a:r>
            <a:r>
              <a:rPr lang="en-US" sz="1600" dirty="0" smtClean="0">
                <a:solidFill>
                  <a:schemeClr val="bg1"/>
                </a:solidFill>
              </a:rPr>
              <a:t/>
            </a:r>
            <a:br>
              <a:rPr lang="en-US" sz="1600" dirty="0" smtClean="0">
                <a:solidFill>
                  <a:schemeClr val="bg1"/>
                </a:solidFill>
              </a:rPr>
            </a:br>
            <a:r>
              <a:rPr lang="en-US" sz="1600" dirty="0" smtClean="0">
                <a:solidFill>
                  <a:schemeClr val="bg1"/>
                </a:solidFill>
              </a:rPr>
              <a:t> 12 </a:t>
            </a:r>
            <a:r>
              <a:rPr lang="ru-RU" sz="1600" dirty="0" smtClean="0">
                <a:solidFill>
                  <a:schemeClr val="bg1"/>
                </a:solidFill>
              </a:rPr>
              <a:t>июля 2018 </a:t>
            </a:r>
            <a:r>
              <a:rPr lang="en-US" sz="1600" dirty="0" smtClean="0">
                <a:solidFill>
                  <a:schemeClr val="bg1"/>
                </a:solidFill>
              </a:rPr>
              <a:t/>
            </a:r>
            <a:br>
              <a:rPr lang="en-US" sz="1600" dirty="0" smtClean="0">
                <a:solidFill>
                  <a:schemeClr val="bg1"/>
                </a:solidFill>
              </a:rPr>
            </a:br>
            <a:r>
              <a:rPr lang="en-US" sz="1200" dirty="0" smtClean="0">
                <a:solidFill>
                  <a:schemeClr val="bg1"/>
                </a:solidFill>
              </a:rPr>
              <a:t>https://www.youtube.com/watch?v=iChBhHpFtMI&amp;list=PLuz-nYA-aka8Zfs9hiCBOcudpYIVSRmOI&amp;index=1</a:t>
            </a:r>
            <a:endParaRPr lang="ru-RU" sz="1200" dirty="0">
              <a:solidFill>
                <a:schemeClr val="bg1"/>
              </a:solidFill>
            </a:endParaRPr>
          </a:p>
        </p:txBody>
      </p:sp>
      <p:pic>
        <p:nvPicPr>
          <p:cNvPr id="7" name="Содержимое 6" descr="NSF_ICE170922A.jpg"/>
          <p:cNvPicPr>
            <a:picLocks noGrp="1" noChangeAspect="1"/>
          </p:cNvPicPr>
          <p:nvPr>
            <p:ph idx="1"/>
          </p:nvPr>
        </p:nvPicPr>
        <p:blipFill>
          <a:blip r:embed="rId2" cstate="print"/>
          <a:stretch>
            <a:fillRect/>
          </a:stretch>
        </p:blipFill>
        <p:spPr>
          <a:xfrm>
            <a:off x="2051720" y="1995686"/>
            <a:ext cx="4828165" cy="2696059"/>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Прямоугольник 4"/>
          <p:cNvSpPr>
            <a:spLocks noChangeArrowheads="1"/>
          </p:cNvSpPr>
          <p:nvPr/>
        </p:nvSpPr>
        <p:spPr bwMode="auto">
          <a:xfrm>
            <a:off x="251520" y="1275606"/>
            <a:ext cx="8712968" cy="3869363"/>
          </a:xfrm>
          <a:prstGeom prst="rect">
            <a:avLst/>
          </a:prstGeom>
          <a:noFill/>
          <a:ln w="9525">
            <a:noFill/>
            <a:miter lim="800000"/>
            <a:headEnd/>
            <a:tailEnd/>
          </a:ln>
        </p:spPr>
        <p:txBody>
          <a:bodyPr wrap="square" lIns="82902" tIns="41451" rIns="82902" bIns="41451">
            <a:spAutoFit/>
          </a:bodyPr>
          <a:lstStyle/>
          <a:p>
            <a:pPr algn="ctr"/>
            <a:r>
              <a:rPr lang="en-US" sz="1400" dirty="0" smtClean="0">
                <a:solidFill>
                  <a:schemeClr val="bg1"/>
                </a:solidFill>
                <a:latin typeface="Times New Roman" pitchFamily="18" charset="0"/>
                <a:cs typeface="Times New Roman" pitchFamily="18" charset="0"/>
              </a:rPr>
              <a:t>V.M. Lipunov</a:t>
            </a:r>
            <a:r>
              <a:rPr lang="en-US" sz="1200" dirty="0" smtClean="0">
                <a:solidFill>
                  <a:schemeClr val="bg1"/>
                </a:solidFill>
                <a:latin typeface="Times New Roman" pitchFamily="18" charset="0"/>
                <a:cs typeface="Times New Roman" pitchFamily="18" charset="0"/>
              </a:rPr>
              <a:t>1,2</a:t>
            </a:r>
            <a:r>
              <a:rPr lang="en-US" sz="1400" dirty="0" smtClean="0">
                <a:solidFill>
                  <a:schemeClr val="bg1"/>
                </a:solidFill>
                <a:latin typeface="Times New Roman" pitchFamily="18" charset="0"/>
                <a:cs typeface="Times New Roman" pitchFamily="18" charset="0"/>
              </a:rPr>
              <a:t>, V.G. </a:t>
            </a:r>
            <a:r>
              <a:rPr lang="en-US" sz="1400" dirty="0" err="1" smtClean="0">
                <a:solidFill>
                  <a:schemeClr val="bg1"/>
                </a:solidFill>
                <a:latin typeface="Times New Roman" pitchFamily="18" charset="0"/>
                <a:cs typeface="Times New Roman" pitchFamily="18" charset="0"/>
              </a:rPr>
              <a:t>Kornilov</a:t>
            </a:r>
            <a:r>
              <a:rPr lang="en-US" sz="1400" dirty="0" smtClean="0">
                <a:solidFill>
                  <a:schemeClr val="bg1"/>
                </a:solidFill>
                <a:latin typeface="Times New Roman" pitchFamily="18" charset="0"/>
                <a:cs typeface="Times New Roman" pitchFamily="18" charset="0"/>
              </a:rPr>
              <a:t> 1,2, K.Zhirkov1, E. Gorbovskoy2, N.M. Budnev4,  D.A.H.Buckley3, R.</a:t>
            </a:r>
            <a:br>
              <a:rPr lang="en-US" sz="1400" dirty="0" smtClean="0">
                <a:solidFill>
                  <a:schemeClr val="bg1"/>
                </a:solidFill>
                <a:latin typeface="Times New Roman" pitchFamily="18" charset="0"/>
                <a:cs typeface="Times New Roman" pitchFamily="18" charset="0"/>
              </a:rPr>
            </a:br>
            <a:r>
              <a:rPr lang="en-US" sz="1400" dirty="0" smtClean="0">
                <a:solidFill>
                  <a:schemeClr val="bg1"/>
                </a:solidFill>
                <a:latin typeface="Times New Roman" pitchFamily="18" charset="0"/>
                <a:cs typeface="Times New Roman" pitchFamily="18" charset="0"/>
              </a:rPr>
              <a:t>Rebolo5,  M. Serra-Ricart5,  R. Podesta9,10, N .</a:t>
            </a:r>
            <a:r>
              <a:rPr lang="en-US" sz="1400" dirty="0" err="1" smtClean="0">
                <a:solidFill>
                  <a:schemeClr val="bg1"/>
                </a:solidFill>
                <a:latin typeface="Times New Roman" pitchFamily="18" charset="0"/>
                <a:cs typeface="Times New Roman" pitchFamily="18" charset="0"/>
              </a:rPr>
              <a:t>Tyurina</a:t>
            </a:r>
            <a:r>
              <a:rPr lang="en-US" sz="1400" dirty="0" smtClean="0">
                <a:solidFill>
                  <a:schemeClr val="bg1"/>
                </a:solidFill>
                <a:latin typeface="Times New Roman" pitchFamily="18" charset="0"/>
                <a:cs typeface="Times New Roman" pitchFamily="18" charset="0"/>
              </a:rPr>
              <a:t> 2, O. Gress4,2, Yu.Sergienko8,  V. Yurkov8, A.</a:t>
            </a:r>
            <a:br>
              <a:rPr lang="en-US" sz="1400" dirty="0" smtClean="0">
                <a:solidFill>
                  <a:schemeClr val="bg1"/>
                </a:solidFill>
                <a:latin typeface="Times New Roman" pitchFamily="18" charset="0"/>
                <a:cs typeface="Times New Roman" pitchFamily="18" charset="0"/>
              </a:rPr>
            </a:br>
            <a:r>
              <a:rPr lang="en-US" sz="1400" dirty="0" smtClean="0">
                <a:solidFill>
                  <a:schemeClr val="bg1"/>
                </a:solidFill>
                <a:latin typeface="Times New Roman" pitchFamily="18" charset="0"/>
                <a:cs typeface="Times New Roman" pitchFamily="18" charset="0"/>
              </a:rPr>
              <a:t>Gabovich8 , P.Balanutsa2, I.Gorbunov2, D.Vlasenko1,2, F.Balakin1,2, V.Topolev1, A.Pozdnyakov1,</a:t>
            </a:r>
            <a:br>
              <a:rPr lang="en-US" sz="1400" dirty="0" smtClean="0">
                <a:solidFill>
                  <a:schemeClr val="bg1"/>
                </a:solidFill>
                <a:latin typeface="Times New Roman" pitchFamily="18" charset="0"/>
                <a:cs typeface="Times New Roman" pitchFamily="18" charset="0"/>
              </a:rPr>
            </a:br>
            <a:r>
              <a:rPr lang="en-US" sz="1400" dirty="0" smtClean="0">
                <a:solidFill>
                  <a:schemeClr val="bg1"/>
                </a:solidFill>
                <a:latin typeface="Times New Roman" pitchFamily="18" charset="0"/>
                <a:cs typeface="Times New Roman" pitchFamily="18" charset="0"/>
              </a:rPr>
              <a:t>A.Kuznetsov2, V.Vladimirov2, A. Chasovnikov1, D. Kuvshinov1,2, V.Grinshpun1,2, </a:t>
            </a:r>
            <a:r>
              <a:rPr lang="en-US" sz="1400" dirty="0" err="1" smtClean="0">
                <a:solidFill>
                  <a:schemeClr val="bg1"/>
                </a:solidFill>
                <a:latin typeface="Times New Roman" pitchFamily="18" charset="0"/>
                <a:cs typeface="Times New Roman" pitchFamily="18" charset="0"/>
              </a:rPr>
              <a:t>E.Minkina</a:t>
            </a:r>
            <a:r>
              <a:rPr lang="en-US" sz="1400" dirty="0" smtClean="0">
                <a:solidFill>
                  <a:schemeClr val="bg1"/>
                </a:solidFill>
                <a:latin typeface="Times New Roman" pitchFamily="18" charset="0"/>
                <a:cs typeface="Times New Roman" pitchFamily="18" charset="0"/>
              </a:rPr>
              <a:t> 1,2,</a:t>
            </a:r>
            <a:br>
              <a:rPr lang="en-US" sz="1400" dirty="0" smtClean="0">
                <a:solidFill>
                  <a:schemeClr val="bg1"/>
                </a:solidFill>
                <a:latin typeface="Times New Roman" pitchFamily="18" charset="0"/>
                <a:cs typeface="Times New Roman" pitchFamily="18" charset="0"/>
              </a:rPr>
            </a:br>
            <a:r>
              <a:rPr lang="en-US" sz="1400" dirty="0" err="1" smtClean="0">
                <a:solidFill>
                  <a:schemeClr val="bg1"/>
                </a:solidFill>
                <a:latin typeface="Times New Roman" pitchFamily="18" charset="0"/>
                <a:cs typeface="Times New Roman" pitchFamily="18" charset="0"/>
              </a:rPr>
              <a:t>V.B.Petkov</a:t>
            </a:r>
            <a:r>
              <a:rPr lang="en-US" sz="1400" dirty="0" smtClean="0">
                <a:solidFill>
                  <a:schemeClr val="bg1"/>
                </a:solidFill>
                <a:latin typeface="Times New Roman" pitchFamily="18" charset="0"/>
                <a:cs typeface="Times New Roman" pitchFamily="18" charset="0"/>
              </a:rPr>
              <a:t> 7, S.I.Svertilov2,6 , C. Lopez9, F. Podesta9, H.Levato10, A. Tlatov11</a:t>
            </a:r>
            <a:br>
              <a:rPr lang="en-US" sz="1400" dirty="0" smtClean="0">
                <a:solidFill>
                  <a:schemeClr val="bg1"/>
                </a:solidFill>
                <a:latin typeface="Times New Roman" pitchFamily="18" charset="0"/>
                <a:cs typeface="Times New Roman" pitchFamily="18" charset="0"/>
              </a:rPr>
            </a:br>
            <a:r>
              <a:rPr lang="en-US" sz="1400" dirty="0" smtClean="0">
                <a:solidFill>
                  <a:schemeClr val="bg1"/>
                </a:solidFill>
                <a:latin typeface="Times New Roman" pitchFamily="18" charset="0"/>
                <a:cs typeface="Times New Roman" pitchFamily="18" charset="0"/>
              </a:rPr>
              <a:t>B. Van Soelen12, .S Razzaque13, M. Böttcher14,</a:t>
            </a:r>
          </a:p>
          <a:p>
            <a:pPr algn="ctr"/>
            <a:r>
              <a:rPr lang="en-US" sz="900" dirty="0" smtClean="0">
                <a:solidFill>
                  <a:schemeClr val="bg1"/>
                </a:solidFill>
              </a:rPr>
              <a:t>1 </a:t>
            </a:r>
            <a:r>
              <a:rPr lang="en-US" sz="900" dirty="0" err="1" smtClean="0">
                <a:solidFill>
                  <a:schemeClr val="bg1"/>
                </a:solidFill>
              </a:rPr>
              <a:t>M.V.Lomonosov</a:t>
            </a:r>
            <a:r>
              <a:rPr lang="en-US" sz="900" dirty="0" smtClean="0">
                <a:solidFill>
                  <a:schemeClr val="bg1"/>
                </a:solidFill>
              </a:rPr>
              <a:t> Moscow State University, Physics Department, </a:t>
            </a:r>
            <a:r>
              <a:rPr lang="en-US" sz="900" dirty="0" err="1" smtClean="0">
                <a:solidFill>
                  <a:schemeClr val="bg1"/>
                </a:solidFill>
              </a:rPr>
              <a:t>Leninskie</a:t>
            </a:r>
            <a:r>
              <a:rPr lang="en-US" sz="900" dirty="0" smtClean="0">
                <a:solidFill>
                  <a:schemeClr val="bg1"/>
                </a:solidFill>
              </a:rPr>
              <a:t> gory, GSP-1, Moscow, 119991, Russia;</a:t>
            </a:r>
            <a:br>
              <a:rPr lang="en-US" sz="900" dirty="0" smtClean="0">
                <a:solidFill>
                  <a:schemeClr val="bg1"/>
                </a:solidFill>
              </a:rPr>
            </a:br>
            <a:r>
              <a:rPr lang="en-US" sz="900" dirty="0" smtClean="0">
                <a:solidFill>
                  <a:schemeClr val="bg1"/>
                </a:solidFill>
                <a:hlinkClick r:id="rId3"/>
              </a:rPr>
              <a:t>lipunov2007@gmail.com</a:t>
            </a:r>
            <a:endParaRPr lang="en-US" sz="900" dirty="0" smtClean="0">
              <a:solidFill>
                <a:schemeClr val="bg1"/>
              </a:solidFill>
            </a:endParaRPr>
          </a:p>
          <a:p>
            <a:pPr algn="ctr"/>
            <a:r>
              <a:rPr lang="en-US" sz="900" dirty="0" err="1" smtClean="0">
                <a:solidFill>
                  <a:schemeClr val="bg1"/>
                </a:solidFill>
              </a:rPr>
              <a:t>M.V.Lomonosov</a:t>
            </a:r>
            <a:r>
              <a:rPr lang="en-US" sz="900" dirty="0" smtClean="0">
                <a:solidFill>
                  <a:schemeClr val="bg1"/>
                </a:solidFill>
              </a:rPr>
              <a:t> Moscow State University, SAI, </a:t>
            </a:r>
            <a:r>
              <a:rPr lang="en-US" sz="900" dirty="0" err="1" smtClean="0">
                <a:solidFill>
                  <a:schemeClr val="bg1"/>
                </a:solidFill>
              </a:rPr>
              <a:t>Universitetsky</a:t>
            </a:r>
            <a:r>
              <a:rPr lang="en-US" sz="900" dirty="0" smtClean="0">
                <a:solidFill>
                  <a:schemeClr val="bg1"/>
                </a:solidFill>
              </a:rPr>
              <a:t> pr., 13, Moscow, 119234, Russia;</a:t>
            </a:r>
            <a:br>
              <a:rPr lang="en-US" sz="900" dirty="0" smtClean="0">
                <a:solidFill>
                  <a:schemeClr val="bg1"/>
                </a:solidFill>
              </a:rPr>
            </a:br>
            <a:r>
              <a:rPr lang="en-US" sz="900" dirty="0" smtClean="0">
                <a:solidFill>
                  <a:schemeClr val="bg1"/>
                </a:solidFill>
              </a:rPr>
              <a:t>3 South African Astrophysical Observatory, PO Box 9, 7935 Observatory, Cape Town, South Africa;</a:t>
            </a:r>
            <a:br>
              <a:rPr lang="en-US" sz="900" dirty="0" smtClean="0">
                <a:solidFill>
                  <a:schemeClr val="bg1"/>
                </a:solidFill>
              </a:rPr>
            </a:br>
            <a:r>
              <a:rPr lang="en-US" sz="900" dirty="0" smtClean="0">
                <a:solidFill>
                  <a:schemeClr val="bg1"/>
                </a:solidFill>
              </a:rPr>
              <a:t>4 Irkutsk State University, Applied Physics Institute, 20, Gagarin blvd,664003, Irkutsk, Russia;</a:t>
            </a:r>
            <a:br>
              <a:rPr lang="en-US" sz="900" dirty="0" smtClean="0">
                <a:solidFill>
                  <a:schemeClr val="bg1"/>
                </a:solidFill>
              </a:rPr>
            </a:br>
            <a:r>
              <a:rPr lang="en-US" sz="900" dirty="0" smtClean="0">
                <a:solidFill>
                  <a:schemeClr val="bg1"/>
                </a:solidFill>
              </a:rPr>
              <a:t>5 </a:t>
            </a:r>
            <a:r>
              <a:rPr lang="en-US" sz="900" dirty="0" err="1" smtClean="0">
                <a:solidFill>
                  <a:schemeClr val="bg1"/>
                </a:solidFill>
              </a:rPr>
              <a:t>Instituto</a:t>
            </a:r>
            <a:r>
              <a:rPr lang="en-US" sz="900" dirty="0" smtClean="0">
                <a:solidFill>
                  <a:schemeClr val="bg1"/>
                </a:solidFill>
              </a:rPr>
              <a:t> de </a:t>
            </a:r>
            <a:r>
              <a:rPr lang="en-US" sz="900" dirty="0" err="1" smtClean="0">
                <a:solidFill>
                  <a:schemeClr val="bg1"/>
                </a:solidFill>
              </a:rPr>
              <a:t>Astrofisica</a:t>
            </a:r>
            <a:r>
              <a:rPr lang="en-US" sz="900" dirty="0" smtClean="0">
                <a:solidFill>
                  <a:schemeClr val="bg1"/>
                </a:solidFill>
              </a:rPr>
              <a:t> de Canarias Via </a:t>
            </a:r>
            <a:r>
              <a:rPr lang="en-US" sz="900" dirty="0" err="1" smtClean="0">
                <a:solidFill>
                  <a:schemeClr val="bg1"/>
                </a:solidFill>
              </a:rPr>
              <a:t>Lactea</a:t>
            </a:r>
            <a:r>
              <a:rPr lang="en-US" sz="900" dirty="0" smtClean="0">
                <a:solidFill>
                  <a:schemeClr val="bg1"/>
                </a:solidFill>
              </a:rPr>
              <a:t>, s/n E38205 - La Laguna (Tenerife), Spain;</a:t>
            </a:r>
            <a:br>
              <a:rPr lang="en-US" sz="900" dirty="0" smtClean="0">
                <a:solidFill>
                  <a:schemeClr val="bg1"/>
                </a:solidFill>
              </a:rPr>
            </a:br>
            <a:r>
              <a:rPr lang="en-US" sz="900" dirty="0" smtClean="0">
                <a:solidFill>
                  <a:schemeClr val="bg1"/>
                </a:solidFill>
              </a:rPr>
              <a:t>6 Lomonosov Moscow State University, </a:t>
            </a:r>
            <a:r>
              <a:rPr lang="en-US" sz="900" dirty="0" err="1" smtClean="0">
                <a:solidFill>
                  <a:schemeClr val="bg1"/>
                </a:solidFill>
              </a:rPr>
              <a:t>Skobeltsyn</a:t>
            </a:r>
            <a:r>
              <a:rPr lang="en-US" sz="900" dirty="0" smtClean="0">
                <a:solidFill>
                  <a:schemeClr val="bg1"/>
                </a:solidFill>
              </a:rPr>
              <a:t> Institute of Nuclear Physics, Moscow 119234, Russia;</a:t>
            </a:r>
            <a:br>
              <a:rPr lang="en-US" sz="900" dirty="0" smtClean="0">
                <a:solidFill>
                  <a:schemeClr val="bg1"/>
                </a:solidFill>
              </a:rPr>
            </a:br>
            <a:r>
              <a:rPr lang="en-US" sz="900" dirty="0" smtClean="0">
                <a:solidFill>
                  <a:schemeClr val="bg1"/>
                </a:solidFill>
              </a:rPr>
              <a:t>7 Institute for Nuclear Research of RAS, Moscow 117312, Russia;</a:t>
            </a:r>
            <a:br>
              <a:rPr lang="en-US" sz="900" dirty="0" smtClean="0">
                <a:solidFill>
                  <a:schemeClr val="bg1"/>
                </a:solidFill>
              </a:rPr>
            </a:br>
            <a:r>
              <a:rPr lang="en-US" sz="900" dirty="0" smtClean="0">
                <a:solidFill>
                  <a:schemeClr val="bg1"/>
                </a:solidFill>
              </a:rPr>
              <a:t>8 </a:t>
            </a:r>
            <a:r>
              <a:rPr lang="en-US" sz="900" dirty="0" err="1" smtClean="0">
                <a:solidFill>
                  <a:schemeClr val="bg1"/>
                </a:solidFill>
              </a:rPr>
              <a:t>Blagoveschensk</a:t>
            </a:r>
            <a:r>
              <a:rPr lang="en-US" sz="900" dirty="0" smtClean="0">
                <a:solidFill>
                  <a:schemeClr val="bg1"/>
                </a:solidFill>
              </a:rPr>
              <a:t> State Pedagogical University, Lenin str., 104, </a:t>
            </a:r>
            <a:r>
              <a:rPr lang="en-US" sz="900" dirty="0" err="1" smtClean="0">
                <a:solidFill>
                  <a:schemeClr val="bg1"/>
                </a:solidFill>
              </a:rPr>
              <a:t>Blagoveschensk</a:t>
            </a:r>
            <a:r>
              <a:rPr lang="en-US" sz="900" dirty="0" smtClean="0">
                <a:solidFill>
                  <a:schemeClr val="bg1"/>
                </a:solidFill>
              </a:rPr>
              <a:t> 675000, Russia;</a:t>
            </a:r>
            <a:br>
              <a:rPr lang="en-US" sz="900" dirty="0" smtClean="0">
                <a:solidFill>
                  <a:schemeClr val="bg1"/>
                </a:solidFill>
              </a:rPr>
            </a:br>
            <a:r>
              <a:rPr lang="en-US" sz="900" dirty="0" smtClean="0">
                <a:solidFill>
                  <a:schemeClr val="bg1"/>
                </a:solidFill>
              </a:rPr>
              <a:t>9 </a:t>
            </a:r>
            <a:r>
              <a:rPr lang="en-US" sz="900" dirty="0" err="1" smtClean="0">
                <a:solidFill>
                  <a:schemeClr val="bg1"/>
                </a:solidFill>
              </a:rPr>
              <a:t>Observatorio</a:t>
            </a:r>
            <a:r>
              <a:rPr lang="en-US" sz="900" dirty="0" smtClean="0">
                <a:solidFill>
                  <a:schemeClr val="bg1"/>
                </a:solidFill>
              </a:rPr>
              <a:t> </a:t>
            </a:r>
            <a:r>
              <a:rPr lang="en-US" sz="900" dirty="0" err="1" smtClean="0">
                <a:solidFill>
                  <a:schemeClr val="bg1"/>
                </a:solidFill>
              </a:rPr>
              <a:t>Astronomico</a:t>
            </a:r>
            <a:r>
              <a:rPr lang="en-US" sz="900" dirty="0" smtClean="0">
                <a:solidFill>
                  <a:schemeClr val="bg1"/>
                </a:solidFill>
              </a:rPr>
              <a:t> Felix Aguilar(OAFA), </a:t>
            </a:r>
            <a:r>
              <a:rPr lang="en-US" sz="900" dirty="0" err="1" smtClean="0">
                <a:solidFill>
                  <a:schemeClr val="bg1"/>
                </a:solidFill>
              </a:rPr>
              <a:t>Avda</a:t>
            </a:r>
            <a:r>
              <a:rPr lang="en-US" sz="900" dirty="0" smtClean="0">
                <a:solidFill>
                  <a:schemeClr val="bg1"/>
                </a:solidFill>
              </a:rPr>
              <a:t> Benavides s/n, </a:t>
            </a:r>
            <a:r>
              <a:rPr lang="en-US" sz="900" dirty="0" err="1" smtClean="0">
                <a:solidFill>
                  <a:schemeClr val="bg1"/>
                </a:solidFill>
              </a:rPr>
              <a:t>Rivadavia</a:t>
            </a:r>
            <a:r>
              <a:rPr lang="en-US" sz="900" dirty="0" smtClean="0">
                <a:solidFill>
                  <a:schemeClr val="bg1"/>
                </a:solidFill>
              </a:rPr>
              <a:t>, El </a:t>
            </a:r>
            <a:r>
              <a:rPr lang="en-US" sz="900" dirty="0" err="1" smtClean="0">
                <a:solidFill>
                  <a:schemeClr val="bg1"/>
                </a:solidFill>
              </a:rPr>
              <a:t>Leonsito</a:t>
            </a:r>
            <a:r>
              <a:rPr lang="en-US" sz="900" dirty="0" smtClean="0">
                <a:solidFill>
                  <a:schemeClr val="bg1"/>
                </a:solidFill>
              </a:rPr>
              <a:t>, Argentina;</a:t>
            </a:r>
            <a:br>
              <a:rPr lang="en-US" sz="900" dirty="0" smtClean="0">
                <a:solidFill>
                  <a:schemeClr val="bg1"/>
                </a:solidFill>
              </a:rPr>
            </a:br>
            <a:r>
              <a:rPr lang="en-US" sz="900" dirty="0" smtClean="0">
                <a:solidFill>
                  <a:schemeClr val="bg1"/>
                </a:solidFill>
              </a:rPr>
              <a:t>10 San Juan National University, </a:t>
            </a:r>
            <a:r>
              <a:rPr lang="en-US" sz="900" dirty="0" err="1" smtClean="0">
                <a:solidFill>
                  <a:schemeClr val="bg1"/>
                </a:solidFill>
              </a:rPr>
              <a:t>Casilla</a:t>
            </a:r>
            <a:r>
              <a:rPr lang="en-US" sz="900" dirty="0" smtClean="0">
                <a:solidFill>
                  <a:schemeClr val="bg1"/>
                </a:solidFill>
              </a:rPr>
              <a:t> de </a:t>
            </a:r>
            <a:r>
              <a:rPr lang="en-US" sz="900" dirty="0" err="1" smtClean="0">
                <a:solidFill>
                  <a:schemeClr val="bg1"/>
                </a:solidFill>
              </a:rPr>
              <a:t>Correo</a:t>
            </a:r>
            <a:r>
              <a:rPr lang="en-US" sz="900" dirty="0" smtClean="0">
                <a:solidFill>
                  <a:schemeClr val="bg1"/>
                </a:solidFill>
              </a:rPr>
              <a:t> 49, 5400 San Juan, Argentina;</a:t>
            </a:r>
            <a:br>
              <a:rPr lang="en-US" sz="900" dirty="0" smtClean="0">
                <a:solidFill>
                  <a:schemeClr val="bg1"/>
                </a:solidFill>
              </a:rPr>
            </a:br>
            <a:r>
              <a:rPr lang="en-US" sz="900" dirty="0" smtClean="0">
                <a:solidFill>
                  <a:schemeClr val="bg1"/>
                </a:solidFill>
              </a:rPr>
              <a:t>11 </a:t>
            </a:r>
            <a:r>
              <a:rPr lang="en-US" sz="900" dirty="0" err="1" smtClean="0">
                <a:solidFill>
                  <a:schemeClr val="bg1"/>
                </a:solidFill>
              </a:rPr>
              <a:t>Kislovodsk</a:t>
            </a:r>
            <a:r>
              <a:rPr lang="en-US" sz="900" dirty="0" smtClean="0">
                <a:solidFill>
                  <a:schemeClr val="bg1"/>
                </a:solidFill>
              </a:rPr>
              <a:t> Solar Station of the </a:t>
            </a:r>
            <a:r>
              <a:rPr lang="en-US" sz="900" dirty="0" err="1" smtClean="0">
                <a:solidFill>
                  <a:schemeClr val="bg1"/>
                </a:solidFill>
              </a:rPr>
              <a:t>Pulkovo</a:t>
            </a:r>
            <a:r>
              <a:rPr lang="en-US" sz="900" dirty="0" smtClean="0">
                <a:solidFill>
                  <a:schemeClr val="bg1"/>
                </a:solidFill>
              </a:rPr>
              <a:t> Observatory RAS, </a:t>
            </a:r>
            <a:r>
              <a:rPr lang="en-US" sz="900" dirty="0" err="1" smtClean="0">
                <a:solidFill>
                  <a:schemeClr val="bg1"/>
                </a:solidFill>
              </a:rPr>
              <a:t>P.O.Box</a:t>
            </a:r>
            <a:r>
              <a:rPr lang="en-US" sz="900" dirty="0" smtClean="0">
                <a:solidFill>
                  <a:schemeClr val="bg1"/>
                </a:solidFill>
              </a:rPr>
              <a:t> 45, </a:t>
            </a:r>
            <a:r>
              <a:rPr lang="en-US" sz="900" dirty="0" err="1" smtClean="0">
                <a:solidFill>
                  <a:schemeClr val="bg1"/>
                </a:solidFill>
              </a:rPr>
              <a:t>ul</a:t>
            </a:r>
            <a:r>
              <a:rPr lang="en-US" sz="900" dirty="0" smtClean="0">
                <a:solidFill>
                  <a:schemeClr val="bg1"/>
                </a:solidFill>
              </a:rPr>
              <a:t>. </a:t>
            </a:r>
            <a:r>
              <a:rPr lang="en-US" sz="900" dirty="0" err="1" smtClean="0">
                <a:solidFill>
                  <a:schemeClr val="bg1"/>
                </a:solidFill>
              </a:rPr>
              <a:t>Gagarina</a:t>
            </a:r>
            <a:r>
              <a:rPr lang="en-US" sz="900" dirty="0" smtClean="0">
                <a:solidFill>
                  <a:schemeClr val="bg1"/>
                </a:solidFill>
              </a:rPr>
              <a:t> 100, </a:t>
            </a:r>
            <a:r>
              <a:rPr lang="en-US" sz="900" dirty="0" err="1" smtClean="0">
                <a:solidFill>
                  <a:schemeClr val="bg1"/>
                </a:solidFill>
              </a:rPr>
              <a:t>Kislovodsk</a:t>
            </a:r>
            <a:r>
              <a:rPr lang="en-US" sz="900" dirty="0" smtClean="0">
                <a:solidFill>
                  <a:schemeClr val="bg1"/>
                </a:solidFill>
              </a:rPr>
              <a:t> 357700, Russia</a:t>
            </a:r>
            <a:br>
              <a:rPr lang="en-US" sz="900" dirty="0" smtClean="0">
                <a:solidFill>
                  <a:schemeClr val="bg1"/>
                </a:solidFill>
              </a:rPr>
            </a:br>
            <a:r>
              <a:rPr lang="en-US" sz="900" dirty="0" smtClean="0">
                <a:solidFill>
                  <a:schemeClr val="bg1"/>
                </a:solidFill>
              </a:rPr>
              <a:t>12 Physics Dept., Department of Physics, University of the Free State, PO Box 339, Bloemfontein 9300, South Africa</a:t>
            </a:r>
            <a:br>
              <a:rPr lang="en-US" sz="900" dirty="0" smtClean="0">
                <a:solidFill>
                  <a:schemeClr val="bg1"/>
                </a:solidFill>
              </a:rPr>
            </a:br>
            <a:r>
              <a:rPr lang="en-US" sz="900" dirty="0" smtClean="0">
                <a:solidFill>
                  <a:schemeClr val="bg1"/>
                </a:solidFill>
              </a:rPr>
              <a:t>13 Department of Physics, University of Johannesburg, PO Box 559, Auckland Park, South Africa</a:t>
            </a:r>
            <a:br>
              <a:rPr lang="en-US" sz="900" dirty="0" smtClean="0">
                <a:solidFill>
                  <a:schemeClr val="bg1"/>
                </a:solidFill>
              </a:rPr>
            </a:br>
            <a:r>
              <a:rPr lang="en-US" sz="900" dirty="0" smtClean="0">
                <a:solidFill>
                  <a:schemeClr val="bg1"/>
                </a:solidFill>
              </a:rPr>
              <a:t>14Centre for Space Research, North-West University, Potchefstroom 2520, South Africa</a:t>
            </a:r>
          </a:p>
          <a:p>
            <a:pPr algn="ctr"/>
            <a:endParaRPr lang="es-ES" altLang="ru-RU" sz="1400" dirty="0">
              <a:solidFill>
                <a:schemeClr val="bg1"/>
              </a:solidFill>
              <a:latin typeface="Times New Roman" pitchFamily="18" charset="0"/>
              <a:cs typeface="Times New Roman" pitchFamily="18" charset="0"/>
            </a:endParaRPr>
          </a:p>
          <a:p>
            <a:pPr algn="ctr"/>
            <a:endParaRPr lang="es-ES" altLang="ru-RU" sz="1300" dirty="0">
              <a:solidFill>
                <a:schemeClr val="bg1"/>
              </a:solidFill>
            </a:endParaRPr>
          </a:p>
        </p:txBody>
      </p:sp>
      <p:sp>
        <p:nvSpPr>
          <p:cNvPr id="5" name="Прямоугольник 4"/>
          <p:cNvSpPr/>
          <p:nvPr/>
        </p:nvSpPr>
        <p:spPr>
          <a:xfrm>
            <a:off x="395536" y="0"/>
            <a:ext cx="8352928" cy="861774"/>
          </a:xfrm>
          <a:prstGeom prst="rect">
            <a:avLst/>
          </a:prstGeom>
        </p:spPr>
        <p:txBody>
          <a:bodyPr wrap="square">
            <a:spAutoFit/>
          </a:bodyPr>
          <a:lstStyle/>
          <a:p>
            <a:pPr algn="ctr"/>
            <a:r>
              <a:rPr lang="en-US" b="1" dirty="0" smtClean="0">
                <a:solidFill>
                  <a:schemeClr val="bg1"/>
                </a:solidFill>
                <a:latin typeface="Times New Roman" pitchFamily="18" charset="0"/>
                <a:ea typeface="Verdana" pitchFamily="34" charset="0"/>
                <a:cs typeface="Times New Roman" pitchFamily="18" charset="0"/>
              </a:rPr>
              <a:t>Optical  Observations Reveal  Strong Evidence for High Energy Neutrino Progenitor </a:t>
            </a:r>
          </a:p>
          <a:p>
            <a:pPr algn="ctr"/>
            <a:r>
              <a:rPr lang="en-US" sz="1400" i="1" dirty="0" smtClean="0">
                <a:solidFill>
                  <a:schemeClr val="bg1"/>
                </a:solidFill>
                <a:latin typeface="Times New Roman" pitchFamily="18" charset="0"/>
                <a:cs typeface="Times New Roman" pitchFamily="18" charset="0"/>
              </a:rPr>
              <a:t>Accepted   to  Astrophysics Journal Letters 24-May-2020</a:t>
            </a:r>
            <a:endParaRPr lang="en-US" sz="1400" b="1" i="1" dirty="0" smtClean="0">
              <a:solidFill>
                <a:schemeClr val="bg1"/>
              </a:solidFill>
              <a:latin typeface="Times New Roman" pitchFamily="18" charset="0"/>
              <a:ea typeface="Verdana" pitchFamily="34" charset="0"/>
              <a:cs typeface="Times New Roman" pitchFamily="18" charset="0"/>
            </a:endParaRPr>
          </a:p>
        </p:txBody>
      </p:sp>
      <p:pic>
        <p:nvPicPr>
          <p:cNvPr id="6" name="Рисунок 5" descr="brends crop.jpg"/>
          <p:cNvPicPr>
            <a:picLocks noChangeAspect="1"/>
          </p:cNvPicPr>
          <p:nvPr/>
        </p:nvPicPr>
        <p:blipFill>
          <a:blip r:embed="rId4" cstate="print"/>
          <a:stretch>
            <a:fillRect/>
          </a:stretch>
        </p:blipFill>
        <p:spPr>
          <a:xfrm rot="10800000" flipV="1">
            <a:off x="2915816" y="915566"/>
            <a:ext cx="3203848" cy="284787"/>
          </a:xfrm>
          <a:prstGeom prst="rect">
            <a:avLst/>
          </a:prstGeom>
        </p:spPr>
      </p:pic>
      <p:sp>
        <p:nvSpPr>
          <p:cNvPr id="7" name="Нижний колонтитул 6"/>
          <p:cNvSpPr>
            <a:spLocks noGrp="1"/>
          </p:cNvSpPr>
          <p:nvPr>
            <p:ph type="ftr" idx="11"/>
          </p:nvPr>
        </p:nvSpPr>
        <p:spPr>
          <a:xfrm>
            <a:off x="323528" y="4881788"/>
            <a:ext cx="8424935" cy="261712"/>
          </a:xfrm>
        </p:spPr>
        <p:txBody>
          <a:bodyPr/>
          <a:lstStyle/>
          <a:p>
            <a:pPr>
              <a:defRPr/>
            </a:pPr>
            <a:r>
              <a:rPr lang="en-US" dirty="0" smtClean="0">
                <a:solidFill>
                  <a:schemeClr val="bg1"/>
                </a:solidFill>
              </a:rPr>
              <a:t>Vladimir Lipunov, Optical  Observations Reveal  Strong Evidence for High Energy Neutrino Progenitor, 05 June 2020</a:t>
            </a:r>
            <a:endParaRPr lang="en-US" dirty="0">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67494"/>
            <a:ext cx="8226425" cy="1506513"/>
          </a:xfrm>
        </p:spPr>
        <p:txBody>
          <a:bodyPr/>
          <a:lstStyle/>
          <a:p>
            <a:r>
              <a:rPr lang="en-US" sz="2000" dirty="0" smtClean="0">
                <a:solidFill>
                  <a:schemeClr val="bg1"/>
                </a:solidFill>
                <a:latin typeface="Times New Roman" pitchFamily="18" charset="0"/>
                <a:cs typeface="Times New Roman" pitchFamily="18" charset="0"/>
              </a:rPr>
              <a:t>IceCube170922A </a:t>
            </a:r>
            <a:br>
              <a:rPr lang="en-US" sz="2000" dirty="0" smtClean="0">
                <a:solidFill>
                  <a:schemeClr val="bg1"/>
                </a:solidFill>
                <a:latin typeface="Times New Roman" pitchFamily="18" charset="0"/>
                <a:cs typeface="Times New Roman" pitchFamily="18" charset="0"/>
              </a:rPr>
            </a:br>
            <a:r>
              <a:rPr lang="ru-RU" sz="2000" dirty="0" smtClean="0">
                <a:solidFill>
                  <a:schemeClr val="bg1"/>
                </a:solidFill>
              </a:rPr>
              <a:t>Первый подтверждённый и</a:t>
            </a:r>
            <a:r>
              <a:rPr lang="en-US" sz="2000" dirty="0" smtClean="0">
                <a:solidFill>
                  <a:schemeClr val="bg1"/>
                </a:solidFill>
              </a:rPr>
              <a:t>c</a:t>
            </a:r>
            <a:r>
              <a:rPr lang="ru-RU" sz="2000" dirty="0" err="1" smtClean="0">
                <a:solidFill>
                  <a:schemeClr val="bg1"/>
                </a:solidFill>
              </a:rPr>
              <a:t>точник</a:t>
            </a:r>
            <a:r>
              <a:rPr lang="ru-RU" sz="2000" dirty="0" smtClean="0">
                <a:solidFill>
                  <a:schemeClr val="bg1"/>
                </a:solidFill>
              </a:rPr>
              <a:t> нейтрино высоких энергий</a:t>
            </a:r>
            <a:br>
              <a:rPr lang="ru-RU" sz="2000" dirty="0" smtClean="0">
                <a:solidFill>
                  <a:schemeClr val="bg1"/>
                </a:solidFill>
              </a:rPr>
            </a:br>
            <a:r>
              <a:rPr lang="ru-RU" sz="2000" dirty="0" smtClean="0">
                <a:solidFill>
                  <a:schemeClr val="bg1"/>
                </a:solidFill>
              </a:rPr>
              <a:t>Пресс-конференция Национального Научного Фонда США</a:t>
            </a:r>
            <a:r>
              <a:rPr lang="en-US" sz="2000" dirty="0" smtClean="0">
                <a:solidFill>
                  <a:schemeClr val="bg1"/>
                </a:solidFill>
              </a:rPr>
              <a:t/>
            </a:r>
            <a:br>
              <a:rPr lang="en-US" sz="2000" dirty="0" smtClean="0">
                <a:solidFill>
                  <a:schemeClr val="bg1"/>
                </a:solidFill>
              </a:rPr>
            </a:br>
            <a:r>
              <a:rPr lang="en-US" sz="1600" dirty="0" smtClean="0">
                <a:solidFill>
                  <a:schemeClr val="bg1"/>
                </a:solidFill>
              </a:rPr>
              <a:t>12 </a:t>
            </a:r>
            <a:r>
              <a:rPr lang="ru-RU" sz="1600" dirty="0" smtClean="0">
                <a:solidFill>
                  <a:schemeClr val="bg1"/>
                </a:solidFill>
              </a:rPr>
              <a:t>июля 2018, Видео:</a:t>
            </a:r>
            <a:r>
              <a:rPr lang="en-US" sz="2000" dirty="0" smtClean="0">
                <a:solidFill>
                  <a:schemeClr val="bg1"/>
                </a:solidFill>
              </a:rPr>
              <a:t/>
            </a:r>
            <a:br>
              <a:rPr lang="en-US" sz="2000" dirty="0" smtClean="0">
                <a:solidFill>
                  <a:schemeClr val="bg1"/>
                </a:solidFill>
              </a:rPr>
            </a:br>
            <a:r>
              <a:rPr lang="en-US" sz="1200" dirty="0" smtClean="0">
                <a:solidFill>
                  <a:schemeClr val="bg1"/>
                </a:solidFill>
              </a:rPr>
              <a:t>https://www.youtube.com/watch?v=iChBhHpFtMI&amp;list=PLuz-nYA-aka8Zfs9hiCBOcudpYIVSRmOI&amp;index=1</a:t>
            </a:r>
            <a:endParaRPr lang="ru-RU" sz="1200" dirty="0">
              <a:solidFill>
                <a:schemeClr val="bg1"/>
              </a:solidFill>
            </a:endParaRPr>
          </a:p>
        </p:txBody>
      </p:sp>
      <p:pic>
        <p:nvPicPr>
          <p:cNvPr id="6" name="Рисунок 5" descr="France_Cordoba1.jpg"/>
          <p:cNvPicPr>
            <a:picLocks noChangeAspect="1"/>
          </p:cNvPicPr>
          <p:nvPr/>
        </p:nvPicPr>
        <p:blipFill>
          <a:blip r:embed="rId2" cstate="print"/>
          <a:stretch>
            <a:fillRect/>
          </a:stretch>
        </p:blipFill>
        <p:spPr>
          <a:xfrm>
            <a:off x="3697570" y="2067694"/>
            <a:ext cx="5065232" cy="2836263"/>
          </a:xfrm>
          <a:prstGeom prst="rect">
            <a:avLst/>
          </a:prstGeom>
        </p:spPr>
      </p:pic>
      <p:pic>
        <p:nvPicPr>
          <p:cNvPr id="7" name="Содержимое 6" descr="NSF_ICE170922A.jpg"/>
          <p:cNvPicPr>
            <a:picLocks noGrp="1" noChangeAspect="1"/>
          </p:cNvPicPr>
          <p:nvPr>
            <p:ph idx="1"/>
          </p:nvPr>
        </p:nvPicPr>
        <p:blipFill>
          <a:blip r:embed="rId3" cstate="print"/>
          <a:stretch>
            <a:fillRect/>
          </a:stretch>
        </p:blipFill>
        <p:spPr>
          <a:xfrm>
            <a:off x="0" y="2211710"/>
            <a:ext cx="3672408" cy="2050681"/>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000" dirty="0" smtClean="0">
                <a:solidFill>
                  <a:schemeClr val="bg1"/>
                </a:solidFill>
              </a:rPr>
              <a:t>Первый подтверждённый и</a:t>
            </a:r>
            <a:r>
              <a:rPr lang="en-US" sz="2000" dirty="0" smtClean="0">
                <a:solidFill>
                  <a:schemeClr val="bg1"/>
                </a:solidFill>
              </a:rPr>
              <a:t>c</a:t>
            </a:r>
            <a:r>
              <a:rPr lang="ru-RU" sz="2000" dirty="0" err="1" smtClean="0">
                <a:solidFill>
                  <a:schemeClr val="bg1"/>
                </a:solidFill>
              </a:rPr>
              <a:t>точник</a:t>
            </a:r>
            <a:r>
              <a:rPr lang="ru-RU" sz="2000" dirty="0" smtClean="0">
                <a:solidFill>
                  <a:schemeClr val="bg1"/>
                </a:solidFill>
              </a:rPr>
              <a:t> нейтрино высоких энергий</a:t>
            </a:r>
            <a:br>
              <a:rPr lang="ru-RU" sz="2000" dirty="0" smtClean="0">
                <a:solidFill>
                  <a:schemeClr val="bg1"/>
                </a:solidFill>
              </a:rPr>
            </a:br>
            <a:r>
              <a:rPr lang="ru-RU" sz="2000" dirty="0" smtClean="0">
                <a:solidFill>
                  <a:schemeClr val="bg1"/>
                </a:solidFill>
              </a:rPr>
              <a:t>Пресс-конференция Национального Научного Фонда США</a:t>
            </a:r>
            <a:r>
              <a:rPr lang="en-US" sz="2000" dirty="0" smtClean="0">
                <a:solidFill>
                  <a:schemeClr val="bg1"/>
                </a:solidFill>
              </a:rPr>
              <a:t/>
            </a:r>
            <a:br>
              <a:rPr lang="en-US" sz="2000" dirty="0" smtClean="0">
                <a:solidFill>
                  <a:schemeClr val="bg1"/>
                </a:solidFill>
              </a:rPr>
            </a:br>
            <a:r>
              <a:rPr lang="en-US" sz="1200" dirty="0" smtClean="0">
                <a:solidFill>
                  <a:schemeClr val="bg1"/>
                </a:solidFill>
              </a:rPr>
              <a:t>https://www.youtube.com/watch?v=iChBhHpFtMI&amp;list=PLuz-nYA-aka8Zfs9hiCBOcudpYIVSRmOI&amp;index=1</a:t>
            </a:r>
            <a:endParaRPr lang="ru-RU" sz="1200" dirty="0">
              <a:solidFill>
                <a:schemeClr val="bg1"/>
              </a:solidFill>
            </a:endParaRPr>
          </a:p>
        </p:txBody>
      </p:sp>
      <p:pic>
        <p:nvPicPr>
          <p:cNvPr id="8" name="Рисунок 7" descr="France_Cordoba.jpg"/>
          <p:cNvPicPr>
            <a:picLocks noChangeAspect="1"/>
          </p:cNvPicPr>
          <p:nvPr/>
        </p:nvPicPr>
        <p:blipFill>
          <a:blip r:embed="rId2" cstate="print"/>
          <a:stretch>
            <a:fillRect/>
          </a:stretch>
        </p:blipFill>
        <p:spPr>
          <a:xfrm>
            <a:off x="3491880" y="1563638"/>
            <a:ext cx="5652120" cy="3150431"/>
          </a:xfrm>
          <a:prstGeom prst="rect">
            <a:avLst/>
          </a:prstGeom>
        </p:spPr>
      </p:pic>
      <p:sp>
        <p:nvSpPr>
          <p:cNvPr id="5" name="Прямоугольник 4"/>
          <p:cNvSpPr/>
          <p:nvPr/>
        </p:nvSpPr>
        <p:spPr>
          <a:xfrm>
            <a:off x="6228184" y="2931790"/>
            <a:ext cx="2438681" cy="1200329"/>
          </a:xfrm>
          <a:prstGeom prst="rect">
            <a:avLst/>
          </a:prstGeom>
        </p:spPr>
        <p:txBody>
          <a:bodyPr wrap="none">
            <a:spAutoFit/>
          </a:bodyPr>
          <a:lstStyle/>
          <a:p>
            <a:endParaRPr lang="en-US" dirty="0" smtClean="0">
              <a:solidFill>
                <a:schemeClr val="bg1"/>
              </a:solidFill>
              <a:latin typeface="Brush Script MT" pitchFamily="66" charset="0"/>
            </a:endParaRPr>
          </a:p>
          <a:p>
            <a:r>
              <a:rPr lang="en-US" dirty="0" smtClean="0">
                <a:solidFill>
                  <a:schemeClr val="bg1"/>
                </a:solidFill>
                <a:latin typeface="Brush Script MT" pitchFamily="66" charset="0"/>
              </a:rPr>
              <a:t>Dr. France A. </a:t>
            </a:r>
            <a:r>
              <a:rPr lang="en-US" dirty="0" err="1" smtClean="0">
                <a:solidFill>
                  <a:schemeClr val="bg1"/>
                </a:solidFill>
                <a:latin typeface="Brush Script MT" pitchFamily="66" charset="0"/>
              </a:rPr>
              <a:t>Córdova</a:t>
            </a:r>
            <a:r>
              <a:rPr lang="en-US" dirty="0" smtClean="0">
                <a:solidFill>
                  <a:schemeClr val="bg1"/>
                </a:solidFill>
                <a:latin typeface="Brush Script MT" pitchFamily="66" charset="0"/>
              </a:rPr>
              <a:t/>
            </a:r>
            <a:br>
              <a:rPr lang="en-US" dirty="0" smtClean="0">
                <a:solidFill>
                  <a:schemeClr val="bg1"/>
                </a:solidFill>
                <a:latin typeface="Brush Script MT" pitchFamily="66" charset="0"/>
              </a:rPr>
            </a:br>
            <a:r>
              <a:rPr lang="en-US" dirty="0" smtClean="0">
                <a:solidFill>
                  <a:schemeClr val="bg1"/>
                </a:solidFill>
                <a:latin typeface="Brush Script MT" pitchFamily="66" charset="0"/>
              </a:rPr>
              <a:t>Director USA</a:t>
            </a:r>
            <a:br>
              <a:rPr lang="en-US" dirty="0" smtClean="0">
                <a:solidFill>
                  <a:schemeClr val="bg1"/>
                </a:solidFill>
                <a:latin typeface="Brush Script MT" pitchFamily="66" charset="0"/>
              </a:rPr>
            </a:br>
            <a:r>
              <a:rPr lang="en-US" dirty="0" smtClean="0">
                <a:solidFill>
                  <a:schemeClr val="bg1"/>
                </a:solidFill>
                <a:latin typeface="Brush Script MT" pitchFamily="66" charset="0"/>
              </a:rPr>
              <a:t>National Science </a:t>
            </a:r>
            <a:r>
              <a:rPr lang="en-US" dirty="0" err="1" smtClean="0">
                <a:solidFill>
                  <a:schemeClr val="bg1"/>
                </a:solidFill>
                <a:latin typeface="Brush Script MT" pitchFamily="66" charset="0"/>
              </a:rPr>
              <a:t>Foundationa</a:t>
            </a:r>
            <a:endParaRPr lang="ru-RU" dirty="0"/>
          </a:p>
        </p:txBody>
      </p:sp>
      <p:pic>
        <p:nvPicPr>
          <p:cNvPr id="6" name="Рисунок 5" descr="cordova.gif"/>
          <p:cNvPicPr>
            <a:picLocks noChangeAspect="1"/>
          </p:cNvPicPr>
          <p:nvPr/>
        </p:nvPicPr>
        <p:blipFill>
          <a:blip r:embed="rId3" cstate="print"/>
          <a:stretch>
            <a:fillRect/>
          </a:stretch>
        </p:blipFill>
        <p:spPr>
          <a:xfrm>
            <a:off x="683568" y="3723878"/>
            <a:ext cx="2088232" cy="1174631"/>
          </a:xfrm>
          <a:prstGeom prst="rect">
            <a:avLst/>
          </a:prstGeom>
        </p:spPr>
      </p:pic>
      <p:pic>
        <p:nvPicPr>
          <p:cNvPr id="7" name="Содержимое 6" descr="NSF_ICE170922A.jpg"/>
          <p:cNvPicPr>
            <a:picLocks noGrp="1" noChangeAspect="1"/>
          </p:cNvPicPr>
          <p:nvPr>
            <p:ph idx="1"/>
          </p:nvPr>
        </p:nvPicPr>
        <p:blipFill>
          <a:blip r:embed="rId4" cstate="print"/>
          <a:stretch>
            <a:fillRect/>
          </a:stretch>
        </p:blipFill>
        <p:spPr>
          <a:xfrm>
            <a:off x="0" y="1419622"/>
            <a:ext cx="3868608" cy="2160240"/>
          </a:xfrm>
        </p:spPr>
      </p:pic>
      <p:sp>
        <p:nvSpPr>
          <p:cNvPr id="9" name="Прямоугольник 8"/>
          <p:cNvSpPr/>
          <p:nvPr/>
        </p:nvSpPr>
        <p:spPr>
          <a:xfrm>
            <a:off x="3491880" y="4774168"/>
            <a:ext cx="4572000" cy="369332"/>
          </a:xfrm>
          <a:prstGeom prst="rect">
            <a:avLst/>
          </a:prstGeom>
        </p:spPr>
        <p:txBody>
          <a:bodyPr>
            <a:spAutoFit/>
          </a:bodyPr>
          <a:lstStyle/>
          <a:p>
            <a:pPr algn="ctr">
              <a:defRPr/>
            </a:pPr>
            <a:r>
              <a:rPr lang="en-US" sz="900" dirty="0" smtClean="0">
                <a:solidFill>
                  <a:schemeClr val="bg1"/>
                </a:solidFill>
              </a:rPr>
              <a:t>Vladimir Lipunov, Optical  Observations Reveal  Strong Evidence for High Energy Neutrino Progenitor, 05 June 2020</a:t>
            </a:r>
            <a:endParaRPr lang="en-US" sz="900" dirty="0">
              <a:solidFill>
                <a:schemeClr val="bg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2400" dirty="0" smtClean="0">
                <a:solidFill>
                  <a:schemeClr val="bg1"/>
                </a:solidFill>
                <a:latin typeface="Times New Roman" pitchFamily="18" charset="0"/>
                <a:cs typeface="Times New Roman" pitchFamily="18" charset="0"/>
              </a:rPr>
              <a:t>IceCube170922A</a:t>
            </a:r>
            <a:r>
              <a:rPr lang="en-US" sz="1800" dirty="0" smtClean="0">
                <a:solidFill>
                  <a:schemeClr val="bg1"/>
                </a:solidFill>
              </a:rPr>
              <a:t/>
            </a:r>
            <a:br>
              <a:rPr lang="en-US" sz="1800" dirty="0" smtClean="0">
                <a:solidFill>
                  <a:schemeClr val="bg1"/>
                </a:solidFill>
              </a:rPr>
            </a:br>
            <a:r>
              <a:rPr lang="en-US" sz="1400" dirty="0" smtClean="0">
                <a:solidFill>
                  <a:schemeClr val="bg1"/>
                </a:solidFill>
              </a:rPr>
              <a:t> The </a:t>
            </a:r>
            <a:r>
              <a:rPr lang="en-US" sz="1400" dirty="0" err="1" smtClean="0">
                <a:solidFill>
                  <a:schemeClr val="bg1"/>
                </a:solidFill>
              </a:rPr>
              <a:t>IceCube</a:t>
            </a:r>
            <a:r>
              <a:rPr lang="en-US" sz="1400" dirty="0" smtClean="0">
                <a:solidFill>
                  <a:schemeClr val="bg1"/>
                </a:solidFill>
              </a:rPr>
              <a:t> Collaboration et al., Science 361, eaat1378 (2018) 13 July 2018</a:t>
            </a:r>
            <a:endParaRPr lang="ru-RU" sz="1400" dirty="0">
              <a:solidFill>
                <a:schemeClr val="bg1"/>
              </a:solidFill>
            </a:endParaRPr>
          </a:p>
        </p:txBody>
      </p:sp>
      <p:pic>
        <p:nvPicPr>
          <p:cNvPr id="5" name="Содержимое 4" descr="MultiIC100922.jpg"/>
          <p:cNvPicPr>
            <a:picLocks noGrp="1" noChangeAspect="1"/>
          </p:cNvPicPr>
          <p:nvPr>
            <p:ph idx="1"/>
          </p:nvPr>
        </p:nvPicPr>
        <p:blipFill>
          <a:blip r:embed="rId2" cstate="print"/>
          <a:stretch>
            <a:fillRect/>
          </a:stretch>
        </p:blipFill>
        <p:spPr>
          <a:xfrm>
            <a:off x="7452320" y="915566"/>
            <a:ext cx="1445667" cy="864096"/>
          </a:xfrm>
        </p:spPr>
      </p:pic>
      <p:sp>
        <p:nvSpPr>
          <p:cNvPr id="4" name="Нижний колонтитул 3"/>
          <p:cNvSpPr>
            <a:spLocks noGrp="1"/>
          </p:cNvSpPr>
          <p:nvPr>
            <p:ph type="ftr" idx="11"/>
          </p:nvPr>
        </p:nvSpPr>
        <p:spPr>
          <a:xfrm>
            <a:off x="179512" y="4686302"/>
            <a:ext cx="8640960" cy="352425"/>
          </a:xfrm>
        </p:spPr>
        <p:txBody>
          <a:bodyPr/>
          <a:lstStyle/>
          <a:p>
            <a:pPr>
              <a:defRPr/>
            </a:pPr>
            <a:r>
              <a:rPr lang="en-US" dirty="0" smtClean="0">
                <a:solidFill>
                  <a:schemeClr val="bg1"/>
                </a:solidFill>
              </a:rPr>
              <a:t>Vladimir Lipunov, Optical  Observations Reveal  Strong Evidence for High Energy Neutrino Progenitor, 05 June 2020</a:t>
            </a:r>
            <a:endParaRPr lang="en-US" dirty="0">
              <a:solidFill>
                <a:schemeClr val="bg1"/>
              </a:solidFill>
            </a:endParaRPr>
          </a:p>
        </p:txBody>
      </p:sp>
      <p:pic>
        <p:nvPicPr>
          <p:cNvPr id="6" name="Рисунок 5" descr="Multi_eventIC100922.jpg"/>
          <p:cNvPicPr>
            <a:picLocks noChangeAspect="1"/>
          </p:cNvPicPr>
          <p:nvPr/>
        </p:nvPicPr>
        <p:blipFill>
          <a:blip r:embed="rId3" cstate="print"/>
          <a:stretch>
            <a:fillRect/>
          </a:stretch>
        </p:blipFill>
        <p:spPr>
          <a:xfrm>
            <a:off x="1475656" y="1635646"/>
            <a:ext cx="6156176" cy="2535991"/>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ceCube.mpg">
            <a:hlinkClick r:id="" action="ppaction://media"/>
          </p:cNvPr>
          <p:cNvPicPr>
            <a:picLocks noGrp="1" noRot="1" noChangeAspect="1"/>
          </p:cNvPicPr>
          <p:nvPr>
            <p:ph idx="1"/>
            <a:videoFile r:link="rId1"/>
          </p:nvPr>
        </p:nvPicPr>
        <p:blipFill>
          <a:blip r:embed="rId3" cstate="print"/>
          <a:stretch>
            <a:fillRect/>
          </a:stretch>
        </p:blipFill>
        <p:spPr>
          <a:xfrm>
            <a:off x="0" y="0"/>
            <a:ext cx="9144000" cy="5143500"/>
          </a:xfrm>
          <a:prstGeom prst="rect">
            <a:avLst/>
          </a:prstGeom>
        </p:spPr>
      </p:pic>
      <p:sp>
        <p:nvSpPr>
          <p:cNvPr id="2" name="Заголовок 1"/>
          <p:cNvSpPr>
            <a:spLocks noGrp="1"/>
          </p:cNvSpPr>
          <p:nvPr>
            <p:ph type="title"/>
          </p:nvPr>
        </p:nvSpPr>
        <p:spPr>
          <a:xfrm>
            <a:off x="457207" y="204788"/>
            <a:ext cx="3466721" cy="858441"/>
          </a:xfrm>
        </p:spPr>
        <p:txBody>
          <a:bodyPr/>
          <a:lstStyle/>
          <a:p>
            <a:r>
              <a:rPr lang="en-US" sz="1800" b="1" dirty="0" smtClean="0">
                <a:solidFill>
                  <a:schemeClr val="bg1"/>
                </a:solidFill>
              </a:rPr>
              <a:t/>
            </a:r>
            <a:br>
              <a:rPr lang="en-US" sz="1800" b="1" dirty="0" smtClean="0">
                <a:solidFill>
                  <a:schemeClr val="bg1"/>
                </a:solidFill>
              </a:rPr>
            </a:br>
            <a:r>
              <a:rPr lang="ru-RU" sz="1800" b="1" dirty="0" smtClean="0">
                <a:solidFill>
                  <a:schemeClr val="bg1"/>
                </a:solidFill>
              </a:rPr>
              <a:t> </a:t>
            </a:r>
            <a:r>
              <a:rPr lang="en-US" sz="1800" b="1" i="1" dirty="0" err="1" smtClean="0">
                <a:solidFill>
                  <a:schemeClr val="bg1"/>
                </a:solidFill>
              </a:rPr>
              <a:t>IceCube</a:t>
            </a:r>
            <a:r>
              <a:rPr lang="en-US" sz="1800" b="1" i="1" dirty="0" smtClean="0">
                <a:solidFill>
                  <a:schemeClr val="bg1"/>
                </a:solidFill>
              </a:rPr>
              <a:t> video</a:t>
            </a:r>
            <a:endParaRPr lang="ru-RU" sz="1800" i="1" dirty="0">
              <a:solidFill>
                <a:schemeClr val="bg1"/>
              </a:solidFill>
            </a:endParaRPr>
          </a:p>
        </p:txBody>
      </p:sp>
      <p:sp>
        <p:nvSpPr>
          <p:cNvPr id="4" name="Нижний колонтитул 3"/>
          <p:cNvSpPr>
            <a:spLocks noGrp="1"/>
          </p:cNvSpPr>
          <p:nvPr>
            <p:ph type="ftr" idx="11"/>
          </p:nvPr>
        </p:nvSpPr>
        <p:spPr>
          <a:xfrm>
            <a:off x="827584" y="4967287"/>
            <a:ext cx="7344816" cy="352425"/>
          </a:xfrm>
        </p:spPr>
        <p:txBody>
          <a:bodyPr/>
          <a:lstStyle/>
          <a:p>
            <a:pPr>
              <a:defRPr/>
            </a:pPr>
            <a:r>
              <a:rPr lang="en-US" dirty="0" smtClean="0">
                <a:solidFill>
                  <a:schemeClr val="bg1"/>
                </a:solidFill>
              </a:rPr>
              <a:t>Vladimir Lipunov, Optical  Observations Reveal  Strong Evidence for High Energy Neutrino Progenitor, 05 June 2020</a:t>
            </a:r>
            <a:endParaRPr lang="en-US" dirty="0">
              <a:solidFill>
                <a:schemeClr val="bg1"/>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Содержимое 4" descr="Multimessenger_IC170922A.jpg"/>
          <p:cNvPicPr>
            <a:picLocks noGrp="1" noChangeAspect="1"/>
          </p:cNvPicPr>
          <p:nvPr>
            <p:ph idx="1"/>
          </p:nvPr>
        </p:nvPicPr>
        <p:blipFill>
          <a:blip r:embed="rId2" cstate="print"/>
          <a:stretch>
            <a:fillRect/>
          </a:stretch>
        </p:blipFill>
        <p:spPr>
          <a:xfrm>
            <a:off x="1736691" y="0"/>
            <a:ext cx="7382928" cy="5143500"/>
          </a:xfrm>
        </p:spPr>
      </p:pic>
      <p:sp>
        <p:nvSpPr>
          <p:cNvPr id="4" name="Нижний колонтитул 3"/>
          <p:cNvSpPr>
            <a:spLocks noGrp="1"/>
          </p:cNvSpPr>
          <p:nvPr>
            <p:ph type="ftr" idx="11"/>
          </p:nvPr>
        </p:nvSpPr>
        <p:spPr/>
        <p:txBody>
          <a:bodyPr/>
          <a:lstStyle/>
          <a:p>
            <a:pPr>
              <a:defRPr/>
            </a:pPr>
            <a:r>
              <a:rPr lang="en-US" smtClean="0"/>
              <a:t>Vladimir Lipunov, Optical  Observations Reveal  Strong Evidence for High Energy Neutrino Progenitor, 05 June 2020</a:t>
            </a:r>
            <a:endParaRPr lang="en-US" dirty="0"/>
          </a:p>
        </p:txBody>
      </p:sp>
      <p:pic>
        <p:nvPicPr>
          <p:cNvPr id="6" name="Рисунок 5" descr="MultiIC100922.jpg"/>
          <p:cNvPicPr>
            <a:picLocks noChangeAspect="1"/>
          </p:cNvPicPr>
          <p:nvPr/>
        </p:nvPicPr>
        <p:blipFill>
          <a:blip r:embed="rId3" cstate="print"/>
          <a:stretch>
            <a:fillRect/>
          </a:stretch>
        </p:blipFill>
        <p:spPr>
          <a:xfrm>
            <a:off x="179512" y="411510"/>
            <a:ext cx="1403648" cy="838981"/>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Содержимое 4" descr="MultimessengerSpectr_IC170922A.jpg"/>
          <p:cNvPicPr>
            <a:picLocks noGrp="1" noChangeAspect="1"/>
          </p:cNvPicPr>
          <p:nvPr>
            <p:ph idx="1"/>
          </p:nvPr>
        </p:nvPicPr>
        <p:blipFill>
          <a:blip r:embed="rId2" cstate="print"/>
          <a:stretch>
            <a:fillRect/>
          </a:stretch>
        </p:blipFill>
        <p:spPr>
          <a:xfrm>
            <a:off x="1262967" y="0"/>
            <a:ext cx="7881033" cy="5143500"/>
          </a:xfrm>
        </p:spPr>
      </p:pic>
      <p:pic>
        <p:nvPicPr>
          <p:cNvPr id="6" name="Рисунок 5" descr="MultiIC100922.jpg"/>
          <p:cNvPicPr>
            <a:picLocks noChangeAspect="1"/>
          </p:cNvPicPr>
          <p:nvPr/>
        </p:nvPicPr>
        <p:blipFill>
          <a:blip r:embed="rId3" cstate="print"/>
          <a:stretch>
            <a:fillRect/>
          </a:stretch>
        </p:blipFill>
        <p:spPr>
          <a:xfrm>
            <a:off x="323528" y="339502"/>
            <a:ext cx="1403648" cy="838981"/>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400" dirty="0" smtClean="0">
                <a:solidFill>
                  <a:schemeClr val="bg1"/>
                </a:solidFill>
              </a:rPr>
              <a:t>Однако хорошо было бы найти какое-то яркое явление сопутствующее нейтринному </a:t>
            </a:r>
            <a:r>
              <a:rPr lang="ru-RU" sz="2400" dirty="0" err="1" smtClean="0">
                <a:solidFill>
                  <a:schemeClr val="bg1"/>
                </a:solidFill>
              </a:rPr>
              <a:t>алерту</a:t>
            </a:r>
            <a:r>
              <a:rPr lang="ru-RU" sz="2400" dirty="0" smtClean="0">
                <a:solidFill>
                  <a:schemeClr val="bg1"/>
                </a:solidFill>
              </a:rPr>
              <a:t> в ту же минуту!</a:t>
            </a:r>
            <a:endParaRPr lang="ru-RU" sz="2400" dirty="0">
              <a:solidFill>
                <a:schemeClr val="bg1"/>
              </a:solidFill>
            </a:endParaRPr>
          </a:p>
        </p:txBody>
      </p:sp>
      <p:sp>
        <p:nvSpPr>
          <p:cNvPr id="3" name="Содержимое 2"/>
          <p:cNvSpPr>
            <a:spLocks noGrp="1"/>
          </p:cNvSpPr>
          <p:nvPr>
            <p:ph idx="1"/>
          </p:nvPr>
        </p:nvSpPr>
        <p:spPr>
          <a:xfrm>
            <a:off x="467544" y="1059582"/>
            <a:ext cx="8226425" cy="2981325"/>
          </a:xfrm>
        </p:spPr>
        <p:txBody>
          <a:bodyPr/>
          <a:lstStyle/>
          <a:p>
            <a:r>
              <a:rPr lang="en-US" sz="1800" dirty="0" smtClean="0">
                <a:solidFill>
                  <a:schemeClr val="bg1"/>
                </a:solidFill>
              </a:rPr>
              <a:t>Unfortunately, scattering of light in ice or in water, the working media of neutrino detectors, blur the positional error regions, whose sizes are currently comparable to one square degree. The entire sky contains a total of ~40000 such one-square-degree areas. We know that the Universe is populated by ~</a:t>
            </a:r>
            <a:r>
              <a:rPr lang="ru-RU" sz="1800" dirty="0" smtClean="0">
                <a:solidFill>
                  <a:schemeClr val="bg1"/>
                </a:solidFill>
              </a:rPr>
              <a:t>4</a:t>
            </a:r>
            <a:r>
              <a:rPr lang="en-US" sz="1800" dirty="0" smtClean="0">
                <a:solidFill>
                  <a:schemeClr val="bg1"/>
                </a:solidFill>
              </a:rPr>
              <a:t>0 billion large galaxies and therefore each one-square-degree area contains about two million galaxies. One percent of all galaxies have active nuclei (quasars) and most of them emit half of their energy within a narrow relativistic jet covering 0.1% of the sky. Hence there should be, on the average, a couple of super-powerful active galactic nuclei “shooting” precisely toward the Earth – </a:t>
            </a:r>
            <a:r>
              <a:rPr lang="en-US" sz="1800" dirty="0" err="1" smtClean="0">
                <a:solidFill>
                  <a:schemeClr val="bg1"/>
                </a:solidFill>
              </a:rPr>
              <a:t>blazars</a:t>
            </a:r>
            <a:r>
              <a:rPr lang="en-US" sz="1800" dirty="0" smtClean="0">
                <a:solidFill>
                  <a:schemeClr val="bg1"/>
                </a:solidFill>
              </a:rPr>
              <a:t> – per each such square degree. </a:t>
            </a:r>
            <a:endParaRPr lang="ru-RU" sz="1800" dirty="0" smtClean="0">
              <a:solidFill>
                <a:schemeClr val="bg1"/>
              </a:solidFill>
            </a:endParaRPr>
          </a:p>
          <a:p>
            <a:r>
              <a:rPr lang="en-US" sz="1800" dirty="0" smtClean="0">
                <a:solidFill>
                  <a:schemeClr val="bg1"/>
                </a:solidFill>
              </a:rPr>
              <a:t>Therefore finding a </a:t>
            </a:r>
            <a:r>
              <a:rPr lang="en-US" sz="1800" dirty="0" err="1" smtClean="0">
                <a:solidFill>
                  <a:schemeClr val="bg1"/>
                </a:solidFill>
              </a:rPr>
              <a:t>blazar</a:t>
            </a:r>
            <a:r>
              <a:rPr lang="en-US" sz="1800" dirty="0" smtClean="0">
                <a:solidFill>
                  <a:schemeClr val="bg1"/>
                </a:solidFill>
              </a:rPr>
              <a:t> within the error box of a VHE neutrino event cannot be considered sufficient to prove that </a:t>
            </a:r>
            <a:r>
              <a:rPr lang="en-US" sz="1800" dirty="0" err="1" smtClean="0">
                <a:solidFill>
                  <a:schemeClr val="bg1"/>
                </a:solidFill>
              </a:rPr>
              <a:t>blazars</a:t>
            </a:r>
            <a:r>
              <a:rPr lang="en-US" sz="1800" dirty="0" smtClean="0">
                <a:solidFill>
                  <a:schemeClr val="bg1"/>
                </a:solidFill>
              </a:rPr>
              <a:t> are actually progenitors of these particles</a:t>
            </a:r>
            <a:r>
              <a:rPr lang="ru-RU" sz="1800" dirty="0" smtClean="0">
                <a:solidFill>
                  <a:schemeClr val="bg1"/>
                </a:solidFill>
              </a:rPr>
              <a:t>!</a:t>
            </a:r>
            <a:r>
              <a:rPr lang="en-US" sz="1800" dirty="0" smtClean="0">
                <a:solidFill>
                  <a:schemeClr val="bg1"/>
                </a:solidFill>
              </a:rPr>
              <a:t> </a:t>
            </a:r>
            <a:endParaRPr lang="ru-RU" sz="1800" dirty="0">
              <a:solidFill>
                <a:schemeClr val="bg1"/>
              </a:solidFill>
            </a:endParaRPr>
          </a:p>
        </p:txBody>
      </p:sp>
      <p:sp>
        <p:nvSpPr>
          <p:cNvPr id="4" name="Нижний колонтитул 3"/>
          <p:cNvSpPr>
            <a:spLocks noGrp="1"/>
          </p:cNvSpPr>
          <p:nvPr>
            <p:ph type="ftr" idx="11"/>
          </p:nvPr>
        </p:nvSpPr>
        <p:spPr>
          <a:xfrm>
            <a:off x="179512" y="4686302"/>
            <a:ext cx="8640960" cy="352425"/>
          </a:xfrm>
        </p:spPr>
        <p:txBody>
          <a:bodyPr/>
          <a:lstStyle/>
          <a:p>
            <a:pPr>
              <a:defRPr/>
            </a:pPr>
            <a:r>
              <a:rPr lang="en-US" dirty="0" smtClean="0">
                <a:solidFill>
                  <a:schemeClr val="bg1"/>
                </a:solidFill>
              </a:rPr>
              <a:t>Vladimir Lipunov, Optical  Observations Reveal  Strong Evidence for High Energy Neutrino Progenitor, 05 June 2020</a:t>
            </a:r>
            <a:endParaRPr lang="en-US" dirty="0">
              <a:solidFill>
                <a:schemeClr val="bg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0"/>
            <a:ext cx="8280920" cy="494753"/>
          </a:xfrm>
        </p:spPr>
        <p:txBody>
          <a:bodyPr/>
          <a:lstStyle/>
          <a:p>
            <a:r>
              <a:rPr lang="ru-RU" sz="2000" i="1" dirty="0" smtClean="0">
                <a:solidFill>
                  <a:schemeClr val="bg1"/>
                </a:solidFill>
                <a:latin typeface="Times New Roman" pitchFamily="18" charset="0"/>
                <a:cs typeface="Times New Roman" pitchFamily="18" charset="0"/>
              </a:rPr>
              <a:t>22 сентября 2017 </a:t>
            </a:r>
            <a:r>
              <a:rPr lang="en-US" sz="2000" i="1" dirty="0" smtClean="0">
                <a:solidFill>
                  <a:schemeClr val="bg1"/>
                </a:solidFill>
                <a:latin typeface="Times New Roman" pitchFamily="18" charset="0"/>
                <a:cs typeface="Times New Roman" pitchFamily="18" charset="0"/>
              </a:rPr>
              <a:t> </a:t>
            </a:r>
            <a:r>
              <a:rPr lang="ru-RU" sz="2000" i="1" dirty="0" smtClean="0">
                <a:solidFill>
                  <a:schemeClr val="bg1"/>
                </a:solidFill>
                <a:latin typeface="Times New Roman" pitchFamily="18" charset="0"/>
                <a:cs typeface="Times New Roman" pitchFamily="18" charset="0"/>
              </a:rPr>
              <a:t>через 46+27=73 сек МАСТЕР-Таврида «прибыл» квадрат </a:t>
            </a:r>
            <a:r>
              <a:rPr lang="en-US" sz="2000" i="1" dirty="0" smtClean="0">
                <a:solidFill>
                  <a:schemeClr val="bg1"/>
                </a:solidFill>
                <a:latin typeface="Times New Roman" pitchFamily="18" charset="0"/>
                <a:cs typeface="Times New Roman" pitchFamily="18" charset="0"/>
              </a:rPr>
              <a:t> </a:t>
            </a:r>
            <a:r>
              <a:rPr lang="ru-RU" sz="2000" i="1" dirty="0" smtClean="0">
                <a:solidFill>
                  <a:schemeClr val="bg1"/>
                </a:solidFill>
                <a:latin typeface="Times New Roman" pitchFamily="18" charset="0"/>
                <a:cs typeface="Times New Roman" pitchFamily="18" charset="0"/>
              </a:rPr>
              <a:t>в квадрат ошибок </a:t>
            </a:r>
            <a:r>
              <a:rPr lang="en-US" sz="2000" i="1" dirty="0" smtClean="0">
                <a:solidFill>
                  <a:schemeClr val="bg1"/>
                </a:solidFill>
                <a:latin typeface="Times New Roman" pitchFamily="18" charset="0"/>
                <a:cs typeface="Times New Roman" pitchFamily="18" charset="0"/>
              </a:rPr>
              <a:t>IceCube170920A</a:t>
            </a:r>
            <a:endParaRPr lang="ru-RU" sz="2000" i="1" dirty="0">
              <a:solidFill>
                <a:schemeClr val="bg1"/>
              </a:solidFill>
              <a:latin typeface="Times New Roman" pitchFamily="18" charset="0"/>
              <a:cs typeface="Times New Roman" pitchFamily="18" charset="0"/>
            </a:endParaRPr>
          </a:p>
        </p:txBody>
      </p:sp>
      <p:pic>
        <p:nvPicPr>
          <p:cNvPr id="5" name="Содержимое 4" descr="Figure1.jpg"/>
          <p:cNvPicPr>
            <a:picLocks noGrp="1" noChangeAspect="1"/>
          </p:cNvPicPr>
          <p:nvPr>
            <p:ph idx="1"/>
          </p:nvPr>
        </p:nvPicPr>
        <p:blipFill>
          <a:blip r:embed="rId2" cstate="print"/>
          <a:stretch>
            <a:fillRect/>
          </a:stretch>
        </p:blipFill>
        <p:spPr>
          <a:xfrm>
            <a:off x="1259632" y="627534"/>
            <a:ext cx="6919937" cy="3899340"/>
          </a:xfrm>
        </p:spPr>
      </p:pic>
      <p:sp>
        <p:nvSpPr>
          <p:cNvPr id="4" name="Нижний колонтитул 3"/>
          <p:cNvSpPr>
            <a:spLocks noGrp="1"/>
          </p:cNvSpPr>
          <p:nvPr>
            <p:ph type="ftr" idx="11"/>
          </p:nvPr>
        </p:nvSpPr>
        <p:spPr>
          <a:xfrm>
            <a:off x="179512" y="4803998"/>
            <a:ext cx="8712967" cy="189704"/>
          </a:xfrm>
        </p:spPr>
        <p:txBody>
          <a:bodyPr/>
          <a:lstStyle/>
          <a:p>
            <a:pPr>
              <a:defRPr/>
            </a:pPr>
            <a:r>
              <a:rPr lang="en-US" sz="900" dirty="0" smtClean="0">
                <a:solidFill>
                  <a:schemeClr val="bg1"/>
                </a:solidFill>
              </a:rPr>
              <a:t>Vladimir Lipunov, Optical  Observations Reveal  Strong Evidence for High Energy Neutrino Progenitor, 05 June 2020</a:t>
            </a:r>
            <a:endParaRPr lang="en-US" sz="900" dirty="0">
              <a:solidFill>
                <a:schemeClr val="bg1"/>
              </a:solidFill>
            </a:endParaRPr>
          </a:p>
        </p:txBody>
      </p:sp>
      <p:sp>
        <p:nvSpPr>
          <p:cNvPr id="6" name="Прямоугольник 5"/>
          <p:cNvSpPr/>
          <p:nvPr/>
        </p:nvSpPr>
        <p:spPr>
          <a:xfrm>
            <a:off x="4067944" y="1347614"/>
            <a:ext cx="1353256" cy="369332"/>
          </a:xfrm>
          <a:prstGeom prst="rect">
            <a:avLst/>
          </a:prstGeom>
        </p:spPr>
        <p:txBody>
          <a:bodyPr wrap="none">
            <a:spAutoFit/>
          </a:bodyPr>
          <a:lstStyle/>
          <a:p>
            <a:r>
              <a:rPr lang="en-US" i="1" dirty="0" smtClean="0">
                <a:solidFill>
                  <a:schemeClr val="bg1"/>
                </a:solidFill>
                <a:latin typeface="Times New Roman" pitchFamily="18" charset="0"/>
                <a:cs typeface="Times New Roman" pitchFamily="18" charset="0"/>
              </a:rPr>
              <a:t>            </a:t>
            </a:r>
            <a:r>
              <a:rPr lang="ru-RU" i="1" dirty="0" smtClean="0">
                <a:solidFill>
                  <a:schemeClr val="bg1"/>
                </a:solidFill>
                <a:latin typeface="Times New Roman" pitchFamily="18" charset="0"/>
                <a:cs typeface="Times New Roman" pitchFamily="18" charset="0"/>
              </a:rPr>
              <a:t>+27</a:t>
            </a:r>
            <a:r>
              <a:rPr lang="en-US" i="1" dirty="0" smtClean="0">
                <a:solidFill>
                  <a:schemeClr val="bg1"/>
                </a:solidFill>
                <a:latin typeface="Times New Roman" pitchFamily="18" charset="0"/>
                <a:cs typeface="Times New Roman" pitchFamily="18" charset="0"/>
              </a:rPr>
              <a:t>s</a:t>
            </a:r>
            <a:endParaRPr lang="ru-RU" dirty="0"/>
          </a:p>
        </p:txBody>
      </p:sp>
      <p:sp>
        <p:nvSpPr>
          <p:cNvPr id="7" name="Прямоугольник 6"/>
          <p:cNvSpPr/>
          <p:nvPr/>
        </p:nvSpPr>
        <p:spPr>
          <a:xfrm>
            <a:off x="4788024" y="3651870"/>
            <a:ext cx="505267" cy="369332"/>
          </a:xfrm>
          <a:prstGeom prst="rect">
            <a:avLst/>
          </a:prstGeom>
        </p:spPr>
        <p:txBody>
          <a:bodyPr wrap="none">
            <a:spAutoFit/>
          </a:bodyPr>
          <a:lstStyle/>
          <a:p>
            <a:r>
              <a:rPr lang="ru-RU" i="1" dirty="0" smtClean="0">
                <a:solidFill>
                  <a:schemeClr val="bg1"/>
                </a:solidFill>
                <a:latin typeface="Times New Roman" pitchFamily="18" charset="0"/>
                <a:cs typeface="Times New Roman" pitchFamily="18" charset="0"/>
              </a:rPr>
              <a:t>46</a:t>
            </a:r>
            <a:r>
              <a:rPr lang="en-US" i="1" dirty="0" smtClean="0">
                <a:solidFill>
                  <a:schemeClr val="bg1"/>
                </a:solidFill>
                <a:latin typeface="Times New Roman" pitchFamily="18" charset="0"/>
                <a:cs typeface="Times New Roman" pitchFamily="18" charset="0"/>
              </a:rPr>
              <a:t>s</a:t>
            </a:r>
            <a:endParaRPr lang="ru-RU" dirty="0"/>
          </a:p>
        </p:txBody>
      </p:sp>
      <p:pic>
        <p:nvPicPr>
          <p:cNvPr id="8" name="Рисунок 7" descr="midi_MASTER-Tavrida.jpg"/>
          <p:cNvPicPr>
            <a:picLocks noChangeAspect="1"/>
          </p:cNvPicPr>
          <p:nvPr/>
        </p:nvPicPr>
        <p:blipFill>
          <a:blip r:embed="rId3" cstate="print"/>
          <a:stretch>
            <a:fillRect/>
          </a:stretch>
        </p:blipFill>
        <p:spPr>
          <a:xfrm>
            <a:off x="323528" y="771550"/>
            <a:ext cx="1259632" cy="947801"/>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Заголовок 1"/>
          <p:cNvSpPr>
            <a:spLocks noGrp="1"/>
          </p:cNvSpPr>
          <p:nvPr>
            <p:ph type="title"/>
          </p:nvPr>
        </p:nvSpPr>
        <p:spPr/>
        <p:txBody>
          <a:bodyPr/>
          <a:lstStyle/>
          <a:p>
            <a:r>
              <a:rPr lang="ru-RU" dirty="0" smtClean="0">
                <a:solidFill>
                  <a:schemeClr val="bg1"/>
                </a:solidFill>
              </a:rPr>
              <a:t>МАСТЕР</a:t>
            </a:r>
            <a:r>
              <a:rPr lang="en-US" dirty="0" smtClean="0">
                <a:solidFill>
                  <a:schemeClr val="bg1"/>
                </a:solidFill>
              </a:rPr>
              <a:t>-</a:t>
            </a:r>
            <a:r>
              <a:rPr lang="ru-RU" dirty="0" smtClean="0">
                <a:solidFill>
                  <a:schemeClr val="bg1"/>
                </a:solidFill>
              </a:rPr>
              <a:t>ТАВРИДА</a:t>
            </a:r>
          </a:p>
        </p:txBody>
      </p:sp>
      <p:pic>
        <p:nvPicPr>
          <p:cNvPr id="29699" name="Содержимое 4" descr="webcam22may2017.jpg"/>
          <p:cNvPicPr>
            <a:picLocks noGrp="1" noChangeAspect="1"/>
          </p:cNvPicPr>
          <p:nvPr>
            <p:ph idx="1"/>
          </p:nvPr>
        </p:nvPicPr>
        <p:blipFill>
          <a:blip r:embed="rId2" cstate="print"/>
          <a:srcRect/>
          <a:stretch>
            <a:fillRect/>
          </a:stretch>
        </p:blipFill>
        <p:spPr>
          <a:xfrm>
            <a:off x="1392238" y="1067991"/>
            <a:ext cx="6492130" cy="3651823"/>
          </a:xfrm>
        </p:spPr>
      </p:pic>
      <p:sp>
        <p:nvSpPr>
          <p:cNvPr id="6" name="Нижний колонтитул 5"/>
          <p:cNvSpPr>
            <a:spLocks noGrp="1"/>
          </p:cNvSpPr>
          <p:nvPr>
            <p:ph type="ftr" idx="11"/>
          </p:nvPr>
        </p:nvSpPr>
        <p:spPr>
          <a:xfrm>
            <a:off x="179512" y="4980779"/>
            <a:ext cx="8712968" cy="162721"/>
          </a:xfrm>
        </p:spPr>
        <p:txBody>
          <a:bodyPr/>
          <a:lstStyle/>
          <a:p>
            <a:pPr>
              <a:defRPr/>
            </a:pPr>
            <a:r>
              <a:rPr lang="en-US" sz="800" dirty="0" smtClean="0">
                <a:solidFill>
                  <a:schemeClr val="bg1"/>
                </a:solidFill>
              </a:rPr>
              <a:t>Vladimir Lipunov, Optical  Observations Reveal  Strong Evidence for High Energy Neutrino Progenitor, 05 June 2020</a:t>
            </a:r>
            <a:endParaRPr lang="en-US" sz="800" dirty="0">
              <a:solidFill>
                <a:schemeClr val="bg1"/>
              </a:solidFill>
            </a:endParaRPr>
          </a:p>
        </p:txBody>
      </p:sp>
      <p:pic>
        <p:nvPicPr>
          <p:cNvPr id="5" name="Рисунок 4" descr="ochkarik-logo.png"/>
          <p:cNvPicPr>
            <a:picLocks noChangeAspect="1"/>
          </p:cNvPicPr>
          <p:nvPr/>
        </p:nvPicPr>
        <p:blipFill>
          <a:blip r:embed="rId3" cstate="print"/>
          <a:stretch>
            <a:fillRect/>
          </a:stretch>
        </p:blipFill>
        <p:spPr>
          <a:xfrm>
            <a:off x="7308304" y="3219822"/>
            <a:ext cx="1495425" cy="1495425"/>
          </a:xfrm>
          <a:prstGeom prst="rect">
            <a:avLst/>
          </a:prstGeom>
        </p:spPr>
      </p:pic>
      <p:pic>
        <p:nvPicPr>
          <p:cNvPr id="7" name="Рисунок 6" descr="razvitie.jpg"/>
          <p:cNvPicPr>
            <a:picLocks noChangeAspect="1"/>
          </p:cNvPicPr>
          <p:nvPr/>
        </p:nvPicPr>
        <p:blipFill>
          <a:blip r:embed="rId4" cstate="print"/>
          <a:stretch>
            <a:fillRect/>
          </a:stretch>
        </p:blipFill>
        <p:spPr>
          <a:xfrm>
            <a:off x="467544" y="411510"/>
            <a:ext cx="1609725" cy="283845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000" dirty="0" smtClean="0">
                <a:solidFill>
                  <a:schemeClr val="bg1"/>
                </a:solidFill>
              </a:rPr>
              <a:t>Через  27 секунд после получения </a:t>
            </a:r>
            <a:r>
              <a:rPr lang="ru-RU" sz="2000" dirty="0" err="1" smtClean="0">
                <a:solidFill>
                  <a:schemeClr val="bg1"/>
                </a:solidFill>
              </a:rPr>
              <a:t>алерта</a:t>
            </a:r>
            <a:r>
              <a:rPr lang="ru-RU" sz="2000" dirty="0" smtClean="0">
                <a:solidFill>
                  <a:schemeClr val="bg1"/>
                </a:solidFill>
              </a:rPr>
              <a:t> МАСТЕР-Таврида накрыл квадрат ошибок</a:t>
            </a:r>
            <a:endParaRPr lang="ru-RU" sz="2000" dirty="0">
              <a:solidFill>
                <a:schemeClr val="bg1"/>
              </a:solidFill>
            </a:endParaRPr>
          </a:p>
        </p:txBody>
      </p:sp>
      <p:sp>
        <p:nvSpPr>
          <p:cNvPr id="3" name="Содержимое 2"/>
          <p:cNvSpPr>
            <a:spLocks noGrp="1"/>
          </p:cNvSpPr>
          <p:nvPr>
            <p:ph idx="1"/>
          </p:nvPr>
        </p:nvSpPr>
        <p:spPr>
          <a:xfrm>
            <a:off x="251520" y="1635646"/>
            <a:ext cx="3528392" cy="3096344"/>
          </a:xfrm>
        </p:spPr>
        <p:txBody>
          <a:bodyPr/>
          <a:lstStyle/>
          <a:p>
            <a:r>
              <a:rPr lang="en-US" sz="1600" dirty="0" smtClean="0">
                <a:solidFill>
                  <a:schemeClr val="bg1"/>
                </a:solidFill>
                <a:latin typeface="Times New Roman" pitchFamily="18" charset="0"/>
                <a:cs typeface="Times New Roman" pitchFamily="18" charset="0"/>
              </a:rPr>
              <a:t>Meanwhile on 22 September 2017, after receiving an alert from </a:t>
            </a:r>
            <a:r>
              <a:rPr lang="en-US" sz="1600" dirty="0" err="1" smtClean="0">
                <a:solidFill>
                  <a:schemeClr val="bg1"/>
                </a:solidFill>
                <a:latin typeface="Times New Roman" pitchFamily="18" charset="0"/>
                <a:cs typeface="Times New Roman" pitchFamily="18" charset="0"/>
              </a:rPr>
              <a:t>IceCube</a:t>
            </a:r>
            <a:r>
              <a:rPr lang="en-US" sz="1600" dirty="0" smtClean="0">
                <a:solidFill>
                  <a:schemeClr val="bg1"/>
                </a:solidFill>
                <a:latin typeface="Times New Roman" pitchFamily="18" charset="0"/>
                <a:cs typeface="Times New Roman" pitchFamily="18" charset="0"/>
              </a:rPr>
              <a:t> 73 seconds after the event detection , our MASTER-</a:t>
            </a:r>
            <a:r>
              <a:rPr lang="en-US" sz="1600" dirty="0" err="1" smtClean="0">
                <a:solidFill>
                  <a:schemeClr val="bg1"/>
                </a:solidFill>
                <a:latin typeface="Times New Roman" pitchFamily="18" charset="0"/>
                <a:cs typeface="Times New Roman" pitchFamily="18" charset="0"/>
              </a:rPr>
              <a:t>Tavrida</a:t>
            </a:r>
            <a:r>
              <a:rPr lang="en-US" sz="1600" dirty="0" smtClean="0">
                <a:solidFill>
                  <a:schemeClr val="bg1"/>
                </a:solidFill>
                <a:latin typeface="Times New Roman" pitchFamily="18" charset="0"/>
                <a:cs typeface="Times New Roman" pitchFamily="18" charset="0"/>
              </a:rPr>
              <a:t> telescope acquired the first three images, starting from 2017-09-22 20:55:43 UT. The field of view of the MASTER telescope has a size of four square degrees (Lipunov et al. 2010)  and fully covers the final field of view of </a:t>
            </a:r>
            <a:r>
              <a:rPr lang="en-US" sz="1600" dirty="0" err="1" smtClean="0">
                <a:solidFill>
                  <a:schemeClr val="bg1"/>
                </a:solidFill>
                <a:latin typeface="Times New Roman" pitchFamily="18" charset="0"/>
                <a:cs typeface="Times New Roman" pitchFamily="18" charset="0"/>
              </a:rPr>
              <a:t>IceCube</a:t>
            </a:r>
            <a:r>
              <a:rPr lang="en-US" sz="1600" dirty="0" smtClean="0">
                <a:solidFill>
                  <a:schemeClr val="bg1"/>
                </a:solidFill>
                <a:latin typeface="Times New Roman" pitchFamily="18" charset="0"/>
                <a:cs typeface="Times New Roman" pitchFamily="18" charset="0"/>
              </a:rPr>
              <a:t>  (Figure 2, Brown   et al.  2018) </a:t>
            </a:r>
            <a:r>
              <a:rPr lang="en-US" sz="2000" dirty="0" smtClean="0">
                <a:solidFill>
                  <a:schemeClr val="bg1"/>
                </a:solidFill>
                <a:latin typeface="Times New Roman" pitchFamily="18" charset="0"/>
                <a:cs typeface="Times New Roman" pitchFamily="18" charset="0"/>
              </a:rPr>
              <a:t>	</a:t>
            </a:r>
            <a:endParaRPr lang="ru-RU" sz="2000" dirty="0" smtClean="0">
              <a:solidFill>
                <a:schemeClr val="bg1"/>
              </a:solidFill>
              <a:latin typeface="Times New Roman" pitchFamily="18" charset="0"/>
              <a:cs typeface="Times New Roman" pitchFamily="18" charset="0"/>
            </a:endParaRPr>
          </a:p>
          <a:p>
            <a:endParaRPr lang="ru-RU" dirty="0"/>
          </a:p>
        </p:txBody>
      </p:sp>
      <p:sp>
        <p:nvSpPr>
          <p:cNvPr id="4" name="Нижний колонтитул 3"/>
          <p:cNvSpPr>
            <a:spLocks noGrp="1"/>
          </p:cNvSpPr>
          <p:nvPr>
            <p:ph type="ftr" idx="11"/>
          </p:nvPr>
        </p:nvSpPr>
        <p:spPr>
          <a:xfrm>
            <a:off x="323528" y="4686302"/>
            <a:ext cx="8208911" cy="352425"/>
          </a:xfrm>
        </p:spPr>
        <p:txBody>
          <a:bodyPr/>
          <a:lstStyle/>
          <a:p>
            <a:pPr>
              <a:defRPr/>
            </a:pPr>
            <a:r>
              <a:rPr lang="en-US" dirty="0" smtClean="0">
                <a:solidFill>
                  <a:schemeClr val="bg1"/>
                </a:solidFill>
              </a:rPr>
              <a:t>Vladimir Lipunov, Optical  Observations Reveal  Strong Evidence for High Energy Neutrino Progenitor, 05 June </a:t>
            </a:r>
            <a:r>
              <a:rPr lang="en-US" dirty="0" smtClean="0"/>
              <a:t>2020</a:t>
            </a:r>
            <a:endParaRPr lang="en-US" dirty="0"/>
          </a:p>
        </p:txBody>
      </p:sp>
      <p:pic>
        <p:nvPicPr>
          <p:cNvPr id="6" name="Рисунок 5" descr="error_box_nature+master_Tavrida.png"/>
          <p:cNvPicPr>
            <a:picLocks noChangeAspect="1"/>
          </p:cNvPicPr>
          <p:nvPr/>
        </p:nvPicPr>
        <p:blipFill>
          <a:blip r:embed="rId2" cstate="print"/>
          <a:stretch>
            <a:fillRect/>
          </a:stretch>
        </p:blipFill>
        <p:spPr>
          <a:xfrm>
            <a:off x="4283968" y="1203598"/>
            <a:ext cx="4462148" cy="2956173"/>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Рисунок 4" descr="MASTER_Team_2017.png"/>
          <p:cNvPicPr>
            <a:picLocks noChangeAspect="1"/>
          </p:cNvPicPr>
          <p:nvPr/>
        </p:nvPicPr>
        <p:blipFill>
          <a:blip r:embed="rId3" cstate="print"/>
          <a:srcRect/>
          <a:stretch>
            <a:fillRect/>
          </a:stretch>
        </p:blipFill>
        <p:spPr bwMode="auto">
          <a:xfrm>
            <a:off x="0" y="-380579"/>
            <a:ext cx="9144000" cy="5555483"/>
          </a:xfrm>
          <a:prstGeom prst="rect">
            <a:avLst/>
          </a:prstGeom>
          <a:noFill/>
          <a:ln w="9525">
            <a:noFill/>
            <a:miter lim="800000"/>
            <a:headEnd/>
            <a:tailEnd/>
          </a:ln>
        </p:spPr>
      </p:pic>
      <p:sp>
        <p:nvSpPr>
          <p:cNvPr id="5122" name="Прямоугольник 3"/>
          <p:cNvSpPr>
            <a:spLocks noChangeArrowheads="1"/>
          </p:cNvSpPr>
          <p:nvPr/>
        </p:nvSpPr>
        <p:spPr bwMode="auto">
          <a:xfrm>
            <a:off x="7" y="134545"/>
            <a:ext cx="8996363" cy="369275"/>
          </a:xfrm>
          <a:prstGeom prst="rect">
            <a:avLst/>
          </a:prstGeom>
          <a:noFill/>
          <a:ln w="9525">
            <a:noFill/>
            <a:miter lim="800000"/>
            <a:headEnd/>
            <a:tailEnd/>
          </a:ln>
        </p:spPr>
        <p:txBody>
          <a:bodyPr lIns="91380" tIns="45692" rIns="91380" bIns="45692">
            <a:spAutoFit/>
          </a:bodyPr>
          <a:lstStyle/>
          <a:p>
            <a:pPr algn="ctr"/>
            <a:r>
              <a:rPr lang="ru-RU" b="1" dirty="0">
                <a:solidFill>
                  <a:schemeClr val="bg1"/>
                </a:solidFill>
              </a:rPr>
              <a:t>Команда МАСТЕР и ее друзья.</a:t>
            </a:r>
            <a:r>
              <a:rPr lang="en-US" b="1" dirty="0">
                <a:solidFill>
                  <a:schemeClr val="bg1"/>
                </a:solidFill>
              </a:rPr>
              <a:t>  </a:t>
            </a:r>
            <a:r>
              <a:rPr lang="ru-RU" b="1" dirty="0">
                <a:solidFill>
                  <a:schemeClr val="bg1"/>
                </a:solidFill>
              </a:rPr>
              <a:t>Москва </a:t>
            </a:r>
            <a:r>
              <a:rPr lang="ru-RU" b="1" dirty="0" smtClean="0">
                <a:solidFill>
                  <a:schemeClr val="bg1"/>
                </a:solidFill>
              </a:rPr>
              <a:t>.17 августа 201</a:t>
            </a:r>
            <a:r>
              <a:rPr lang="en-US" b="1" dirty="0" smtClean="0">
                <a:solidFill>
                  <a:schemeClr val="bg1"/>
                </a:solidFill>
              </a:rPr>
              <a:t>7</a:t>
            </a:r>
            <a:r>
              <a:rPr lang="ru-RU" b="1" dirty="0" smtClean="0">
                <a:solidFill>
                  <a:schemeClr val="bg1"/>
                </a:solidFill>
              </a:rPr>
              <a:t> </a:t>
            </a:r>
            <a:r>
              <a:rPr lang="ru-RU" b="1" dirty="0">
                <a:solidFill>
                  <a:schemeClr val="bg1"/>
                </a:solidFill>
              </a:rPr>
              <a:t>г.</a:t>
            </a:r>
            <a:endParaRPr lang="ru-RU" dirty="0">
              <a:solidFill>
                <a:schemeClr val="bg1"/>
              </a:solidFill>
            </a:endParaRPr>
          </a:p>
        </p:txBody>
      </p:sp>
      <p:sp>
        <p:nvSpPr>
          <p:cNvPr id="6" name="Нижний колонтитул 5"/>
          <p:cNvSpPr>
            <a:spLocks noGrp="1"/>
          </p:cNvSpPr>
          <p:nvPr>
            <p:ph type="ftr" idx="11"/>
          </p:nvPr>
        </p:nvSpPr>
        <p:spPr>
          <a:xfrm>
            <a:off x="251520" y="4953796"/>
            <a:ext cx="8640959" cy="189704"/>
          </a:xfrm>
        </p:spPr>
        <p:txBody>
          <a:bodyPr/>
          <a:lstStyle/>
          <a:p>
            <a:pPr>
              <a:defRPr/>
            </a:pPr>
            <a:r>
              <a:rPr lang="en-US" dirty="0" smtClean="0">
                <a:solidFill>
                  <a:schemeClr val="bg1"/>
                </a:solidFill>
              </a:rPr>
              <a:t>Vladimir Lipunov, Optical  Observations Reveal  Strong Evidence for High Energy Neutrino Progenitor, 05 June 2020</a:t>
            </a:r>
            <a:endParaRPr lang="en-US" dirty="0">
              <a:solidFill>
                <a:schemeClr val="bg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6425" cy="858441"/>
          </a:xfrm>
        </p:spPr>
        <p:txBody>
          <a:bodyPr/>
          <a:lstStyle/>
          <a:p>
            <a:r>
              <a:rPr lang="ru-RU" sz="2000" i="1" dirty="0" smtClean="0">
                <a:solidFill>
                  <a:schemeClr val="bg1"/>
                </a:solidFill>
              </a:rPr>
              <a:t>И еще 6 телескопов </a:t>
            </a:r>
            <a:r>
              <a:rPr lang="ru-RU" sz="2000" i="1" dirty="0" err="1" smtClean="0">
                <a:solidFill>
                  <a:schemeClr val="bg1"/>
                </a:solidFill>
              </a:rPr>
              <a:t>МАСТЕРа</a:t>
            </a:r>
            <a:r>
              <a:rPr lang="ru-RU" sz="2000" i="1" dirty="0" smtClean="0">
                <a:solidFill>
                  <a:schemeClr val="bg1"/>
                </a:solidFill>
              </a:rPr>
              <a:t> по мере наступления ночи…</a:t>
            </a:r>
            <a:endParaRPr lang="ru-RU" sz="2000" i="1" dirty="0">
              <a:solidFill>
                <a:schemeClr val="bg1"/>
              </a:solidFill>
            </a:endParaRPr>
          </a:p>
        </p:txBody>
      </p:sp>
      <p:sp>
        <p:nvSpPr>
          <p:cNvPr id="3" name="Содержимое 2"/>
          <p:cNvSpPr>
            <a:spLocks noGrp="1"/>
          </p:cNvSpPr>
          <p:nvPr>
            <p:ph idx="1"/>
          </p:nvPr>
        </p:nvSpPr>
        <p:spPr>
          <a:xfrm>
            <a:off x="0" y="987574"/>
            <a:ext cx="3995936" cy="3600400"/>
          </a:xfrm>
        </p:spPr>
        <p:txBody>
          <a:bodyPr/>
          <a:lstStyle/>
          <a:p>
            <a:r>
              <a:rPr lang="ru-RU" sz="1600" b="1" dirty="0" smtClean="0">
                <a:solidFill>
                  <a:schemeClr val="bg1"/>
                </a:solidFill>
              </a:rPr>
              <a:t>Карта покрытия телескопами Глобальной сети МАСТЕР "квадрата" ошибок нейтринного </a:t>
            </a:r>
            <a:r>
              <a:rPr lang="ru-RU" sz="1600" b="1" dirty="0" err="1" smtClean="0">
                <a:solidFill>
                  <a:schemeClr val="bg1"/>
                </a:solidFill>
              </a:rPr>
              <a:t>алерта</a:t>
            </a:r>
            <a:r>
              <a:rPr lang="ru-RU" sz="1600" b="1" dirty="0" smtClean="0">
                <a:solidFill>
                  <a:schemeClr val="bg1"/>
                </a:solidFill>
              </a:rPr>
              <a:t> </a:t>
            </a:r>
            <a:r>
              <a:rPr lang="en-US" sz="1600" b="1" dirty="0" err="1" smtClean="0">
                <a:solidFill>
                  <a:schemeClr val="bg1"/>
                </a:solidFill>
              </a:rPr>
              <a:t>IceCube</a:t>
            </a:r>
            <a:r>
              <a:rPr lang="ru-RU" sz="1600" b="1" dirty="0" smtClean="0">
                <a:solidFill>
                  <a:schemeClr val="bg1"/>
                </a:solidFill>
              </a:rPr>
              <a:t>. 22 сентября 2017 г. </a:t>
            </a:r>
            <a:r>
              <a:rPr lang="ru-RU" sz="1600" b="1" dirty="0" err="1" smtClean="0">
                <a:solidFill>
                  <a:schemeClr val="bg1"/>
                </a:solidFill>
              </a:rPr>
              <a:t>Блазар</a:t>
            </a:r>
            <a:r>
              <a:rPr lang="ru-RU" sz="1600" b="1" dirty="0" smtClean="0">
                <a:solidFill>
                  <a:schemeClr val="bg1"/>
                </a:solidFill>
              </a:rPr>
              <a:t> отмечен красной звёздочкой. Разным цветом показаны поля зрения телескопов сети МАСТЕР. После Крымского, </a:t>
            </a:r>
            <a:r>
              <a:rPr lang="ru-RU" sz="1600" b="1" dirty="0" err="1" smtClean="0">
                <a:solidFill>
                  <a:schemeClr val="bg1"/>
                </a:solidFill>
              </a:rPr>
              <a:t>навелись</a:t>
            </a:r>
            <a:r>
              <a:rPr lang="ru-RU" sz="1600" b="1" dirty="0" smtClean="0">
                <a:solidFill>
                  <a:schemeClr val="bg1"/>
                </a:solidFill>
              </a:rPr>
              <a:t> соответственно -  телескопы МАСТЕР в Южной Африке, затем Кисловодский телескоп, потом аргентинский и уже когда ночь пришла на Дальний  Восток к </a:t>
            </a:r>
            <a:r>
              <a:rPr lang="ru-RU" sz="1600" b="1" dirty="0" err="1" smtClean="0">
                <a:solidFill>
                  <a:schemeClr val="bg1"/>
                </a:solidFill>
              </a:rPr>
              <a:t>наблюденям</a:t>
            </a:r>
            <a:r>
              <a:rPr lang="ru-RU" sz="1600" b="1" dirty="0" smtClean="0">
                <a:solidFill>
                  <a:schemeClr val="bg1"/>
                </a:solidFill>
              </a:rPr>
              <a:t> </a:t>
            </a:r>
            <a:r>
              <a:rPr lang="ru-RU" sz="1600" b="1" dirty="0" err="1" smtClean="0">
                <a:solidFill>
                  <a:schemeClr val="bg1"/>
                </a:solidFill>
              </a:rPr>
              <a:t>подключилася</a:t>
            </a:r>
            <a:r>
              <a:rPr lang="ru-RU" sz="1600" b="1" dirty="0" smtClean="0">
                <a:solidFill>
                  <a:schemeClr val="bg1"/>
                </a:solidFill>
              </a:rPr>
              <a:t> телескоп на Байкале - </a:t>
            </a:r>
            <a:r>
              <a:rPr lang="ru-RU" sz="1600" b="1" dirty="0" err="1" smtClean="0">
                <a:solidFill>
                  <a:schemeClr val="bg1"/>
                </a:solidFill>
              </a:rPr>
              <a:t>МАСТЕР-Тунка</a:t>
            </a:r>
            <a:r>
              <a:rPr lang="ru-RU" sz="1600" b="1" dirty="0" smtClean="0">
                <a:solidFill>
                  <a:schemeClr val="bg1"/>
                </a:solidFill>
              </a:rPr>
              <a:t>. </a:t>
            </a:r>
          </a:p>
          <a:p>
            <a:endParaRPr lang="ru-RU" dirty="0"/>
          </a:p>
        </p:txBody>
      </p:sp>
      <p:sp>
        <p:nvSpPr>
          <p:cNvPr id="4" name="Нижний колонтитул 3"/>
          <p:cNvSpPr>
            <a:spLocks noGrp="1"/>
          </p:cNvSpPr>
          <p:nvPr>
            <p:ph type="ftr" idx="11"/>
          </p:nvPr>
        </p:nvSpPr>
        <p:spPr>
          <a:xfrm>
            <a:off x="323528" y="4876006"/>
            <a:ext cx="8208911" cy="117696"/>
          </a:xfrm>
        </p:spPr>
        <p:txBody>
          <a:bodyPr/>
          <a:lstStyle/>
          <a:p>
            <a:pPr>
              <a:defRPr/>
            </a:pPr>
            <a:r>
              <a:rPr lang="en-US" dirty="0" smtClean="0">
                <a:solidFill>
                  <a:schemeClr val="bg1"/>
                </a:solidFill>
              </a:rPr>
              <a:t>Vladimir Lipunov, Optical  Observations Reveal  Strong Evidence for High Energy Neutrino Progenitor, 05 June </a:t>
            </a:r>
            <a:r>
              <a:rPr lang="en-US" dirty="0" smtClean="0"/>
              <a:t>2020</a:t>
            </a:r>
            <a:endParaRPr lang="en-US" dirty="0"/>
          </a:p>
        </p:txBody>
      </p:sp>
      <p:pic>
        <p:nvPicPr>
          <p:cNvPr id="6" name="Рисунок 5" descr="error_box_nature+master_Tavrida.png"/>
          <p:cNvPicPr>
            <a:picLocks noChangeAspect="1"/>
          </p:cNvPicPr>
          <p:nvPr/>
        </p:nvPicPr>
        <p:blipFill>
          <a:blip r:embed="rId2" cstate="print"/>
          <a:stretch>
            <a:fillRect/>
          </a:stretch>
        </p:blipFill>
        <p:spPr>
          <a:xfrm>
            <a:off x="4283968" y="1203598"/>
            <a:ext cx="4462148" cy="2956173"/>
          </a:xfrm>
          <a:prstGeom prst="rect">
            <a:avLst/>
          </a:prstGeom>
        </p:spPr>
      </p:pic>
      <p:pic>
        <p:nvPicPr>
          <p:cNvPr id="7" name="Рисунок 6" descr="Figure1_new.jpg"/>
          <p:cNvPicPr>
            <a:picLocks noChangeAspect="1"/>
          </p:cNvPicPr>
          <p:nvPr/>
        </p:nvPicPr>
        <p:blipFill>
          <a:blip r:embed="rId3" cstate="print"/>
          <a:stretch>
            <a:fillRect/>
          </a:stretch>
        </p:blipFill>
        <p:spPr>
          <a:xfrm>
            <a:off x="4283968" y="1203598"/>
            <a:ext cx="4464496" cy="2957728"/>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23478"/>
            <a:ext cx="8226425" cy="858441"/>
          </a:xfrm>
        </p:spPr>
        <p:txBody>
          <a:bodyPr/>
          <a:lstStyle/>
          <a:p>
            <a:r>
              <a:rPr lang="en-US" dirty="0" smtClean="0">
                <a:solidFill>
                  <a:schemeClr val="bg1"/>
                </a:solidFill>
                <a:latin typeface="Segoe Script" pitchFamily="34" charset="0"/>
              </a:rPr>
              <a:t>MASTER New Generation</a:t>
            </a:r>
            <a:endParaRPr lang="ru-RU" dirty="0">
              <a:solidFill>
                <a:schemeClr val="bg1"/>
              </a:solidFill>
              <a:latin typeface="Segoe Script" pitchFamily="34" charset="0"/>
            </a:endParaRPr>
          </a:p>
        </p:txBody>
      </p:sp>
      <p:pic>
        <p:nvPicPr>
          <p:cNvPr id="5" name="Содержимое 4" descr="plemya_molodoe2019kontur.jpg"/>
          <p:cNvPicPr>
            <a:picLocks noGrp="1" noChangeAspect="1"/>
          </p:cNvPicPr>
          <p:nvPr>
            <p:ph idx="1"/>
          </p:nvPr>
        </p:nvPicPr>
        <p:blipFill>
          <a:blip r:embed="rId2" cstate="print"/>
          <a:stretch>
            <a:fillRect/>
          </a:stretch>
        </p:blipFill>
        <p:spPr>
          <a:xfrm>
            <a:off x="1331640" y="915566"/>
            <a:ext cx="6272696" cy="3528392"/>
          </a:xfrm>
        </p:spPr>
      </p:pic>
      <p:sp>
        <p:nvSpPr>
          <p:cNvPr id="4" name="Нижний колонтитул 3"/>
          <p:cNvSpPr>
            <a:spLocks noGrp="1"/>
          </p:cNvSpPr>
          <p:nvPr>
            <p:ph type="ftr" idx="11"/>
          </p:nvPr>
        </p:nvSpPr>
        <p:spPr>
          <a:xfrm>
            <a:off x="755576" y="4686302"/>
            <a:ext cx="7488831" cy="457198"/>
          </a:xfrm>
        </p:spPr>
        <p:txBody>
          <a:bodyPr/>
          <a:lstStyle/>
          <a:p>
            <a:pPr>
              <a:defRPr/>
            </a:pPr>
            <a:r>
              <a:rPr lang="en-US" dirty="0" smtClean="0">
                <a:solidFill>
                  <a:schemeClr val="bg1"/>
                </a:solidFill>
              </a:rPr>
              <a:t>Vladimir Lipunov, Optical  Observations Reveal  Strong Evidence for High Energy Neutrino Progenitor, 05 June 2020</a:t>
            </a:r>
            <a:endParaRPr lang="en-US" dirty="0">
              <a:solidFill>
                <a:schemeClr val="bg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64088" y="1491630"/>
            <a:ext cx="2808312" cy="576065"/>
          </a:xfrm>
        </p:spPr>
        <p:txBody>
          <a:bodyPr/>
          <a:lstStyle/>
          <a:p>
            <a:r>
              <a:rPr lang="ru-RU" sz="1600" dirty="0" smtClean="0">
                <a:solidFill>
                  <a:schemeClr val="bg1"/>
                </a:solidFill>
              </a:rPr>
              <a:t>2017-09-22 23:11:36 </a:t>
            </a:r>
            <a:r>
              <a:rPr lang="en-US" sz="1600" dirty="0" smtClean="0">
                <a:solidFill>
                  <a:schemeClr val="bg1"/>
                </a:solidFill>
              </a:rPr>
              <a:t>UT </a:t>
            </a:r>
            <a:endParaRPr lang="ru-RU" sz="1600" dirty="0">
              <a:solidFill>
                <a:schemeClr val="bg1"/>
              </a:solidFill>
            </a:endParaRPr>
          </a:p>
        </p:txBody>
      </p:sp>
      <p:sp>
        <p:nvSpPr>
          <p:cNvPr id="4" name="Нижний колонтитул 3"/>
          <p:cNvSpPr>
            <a:spLocks noGrp="1"/>
          </p:cNvSpPr>
          <p:nvPr>
            <p:ph type="ftr" idx="11"/>
          </p:nvPr>
        </p:nvSpPr>
        <p:spPr>
          <a:xfrm>
            <a:off x="539552" y="4791075"/>
            <a:ext cx="8064895" cy="352425"/>
          </a:xfrm>
        </p:spPr>
        <p:txBody>
          <a:bodyPr/>
          <a:lstStyle/>
          <a:p>
            <a:pPr>
              <a:defRPr/>
            </a:pPr>
            <a:r>
              <a:rPr lang="en-US" dirty="0" smtClean="0">
                <a:solidFill>
                  <a:schemeClr val="bg1"/>
                </a:solidFill>
              </a:rPr>
              <a:t>Vladimir Lipunov, Optical  Observations Reveal  Strong Evidence for High Energy Neutrino Progenitor, 05 June 2020</a:t>
            </a:r>
            <a:endParaRPr lang="en-US" dirty="0">
              <a:solidFill>
                <a:schemeClr val="bg1"/>
              </a:solidFill>
            </a:endParaRPr>
          </a:p>
        </p:txBody>
      </p:sp>
      <p:sp>
        <p:nvSpPr>
          <p:cNvPr id="10" name="Заголовок 1"/>
          <p:cNvSpPr txBox="1">
            <a:spLocks/>
          </p:cNvSpPr>
          <p:nvPr/>
        </p:nvSpPr>
        <p:spPr bwMode="auto">
          <a:xfrm>
            <a:off x="827584" y="1491630"/>
            <a:ext cx="2808312" cy="576065"/>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lgn="ctr" defTabSz="365125" eaLnBrk="0" hangingPunct="0">
              <a:lnSpc>
                <a:spcPct val="94000"/>
              </a:lnSpc>
              <a:buClr>
                <a:srgbClr val="000000"/>
              </a:buClr>
              <a:buSzPct val="100000"/>
            </a:pPr>
            <a:r>
              <a:rPr lang="ru-RU" sz="1600" dirty="0" smtClean="0">
                <a:solidFill>
                  <a:schemeClr val="bg1"/>
                </a:solidFill>
              </a:rPr>
              <a:t>2017-09-22 20:55:43 </a:t>
            </a:r>
            <a:r>
              <a:rPr lang="en-US" sz="1600" dirty="0" smtClean="0">
                <a:solidFill>
                  <a:schemeClr val="bg1"/>
                </a:solidFill>
              </a:rPr>
              <a:t>UT</a:t>
            </a:r>
            <a:endParaRPr kumimoji="0" lang="ru-RU" sz="1600" b="0" i="0" u="none" strike="noStrike" kern="0" cap="none" spc="0" normalizeH="0" baseline="0" noProof="0" dirty="0">
              <a:ln>
                <a:noFill/>
              </a:ln>
              <a:solidFill>
                <a:schemeClr val="bg1"/>
              </a:solidFill>
              <a:effectLst/>
              <a:uLnTx/>
              <a:uFillTx/>
              <a:latin typeface="+mj-lt"/>
              <a:ea typeface="+mj-ea"/>
              <a:cs typeface="+mj-cs"/>
            </a:endParaRPr>
          </a:p>
        </p:txBody>
      </p:sp>
      <p:sp>
        <p:nvSpPr>
          <p:cNvPr id="12" name="Прямоугольник 11"/>
          <p:cNvSpPr/>
          <p:nvPr/>
        </p:nvSpPr>
        <p:spPr>
          <a:xfrm>
            <a:off x="619333" y="771550"/>
            <a:ext cx="3275256" cy="923330"/>
          </a:xfrm>
          <a:prstGeom prst="rect">
            <a:avLst/>
          </a:prstGeom>
        </p:spPr>
        <p:txBody>
          <a:bodyPr wrap="none">
            <a:spAutoFit/>
          </a:bodyPr>
          <a:lstStyle/>
          <a:p>
            <a:pPr algn="ctr"/>
            <a:r>
              <a:rPr lang="ru-RU" i="1" dirty="0" smtClean="0">
                <a:solidFill>
                  <a:schemeClr val="bg1"/>
                </a:solidFill>
              </a:rPr>
              <a:t>Через минуту </a:t>
            </a:r>
            <a:endParaRPr lang="en-US" i="1" dirty="0" smtClean="0">
              <a:solidFill>
                <a:schemeClr val="bg1"/>
              </a:solidFill>
            </a:endParaRPr>
          </a:p>
          <a:p>
            <a:pPr algn="ctr"/>
            <a:r>
              <a:rPr lang="en-US" i="1" dirty="0" smtClean="0">
                <a:solidFill>
                  <a:schemeClr val="bg1"/>
                </a:solidFill>
              </a:rPr>
              <a:t>1 minute after neutrino trigger </a:t>
            </a:r>
            <a:endParaRPr lang="ru-RU" i="1" dirty="0" smtClean="0">
              <a:solidFill>
                <a:schemeClr val="bg1"/>
              </a:solidFill>
            </a:endParaRPr>
          </a:p>
          <a:p>
            <a:pPr algn="ctr"/>
            <a:endParaRPr lang="ru-RU" dirty="0">
              <a:solidFill>
                <a:schemeClr val="bg1"/>
              </a:solidFill>
            </a:endParaRPr>
          </a:p>
        </p:txBody>
      </p:sp>
      <p:sp>
        <p:nvSpPr>
          <p:cNvPr id="13" name="Прямоугольник 12"/>
          <p:cNvSpPr/>
          <p:nvPr/>
        </p:nvSpPr>
        <p:spPr>
          <a:xfrm>
            <a:off x="5074530" y="771550"/>
            <a:ext cx="3159839" cy="646331"/>
          </a:xfrm>
          <a:prstGeom prst="rect">
            <a:avLst/>
          </a:prstGeom>
        </p:spPr>
        <p:txBody>
          <a:bodyPr wrap="none">
            <a:spAutoFit/>
          </a:bodyPr>
          <a:lstStyle/>
          <a:p>
            <a:pPr algn="ctr"/>
            <a:r>
              <a:rPr lang="ru-RU" i="1" dirty="0" smtClean="0">
                <a:solidFill>
                  <a:schemeClr val="bg1"/>
                </a:solidFill>
              </a:rPr>
              <a:t>Через 2 часа</a:t>
            </a:r>
            <a:endParaRPr lang="en-US" i="1" dirty="0" smtClean="0">
              <a:solidFill>
                <a:schemeClr val="bg1"/>
              </a:solidFill>
            </a:endParaRPr>
          </a:p>
          <a:p>
            <a:pPr algn="ctr"/>
            <a:r>
              <a:rPr lang="en-US" i="1" dirty="0" smtClean="0">
                <a:solidFill>
                  <a:schemeClr val="bg1"/>
                </a:solidFill>
              </a:rPr>
              <a:t>2 hours after neutrino trigger </a:t>
            </a:r>
            <a:endParaRPr lang="ru-RU" i="1" dirty="0">
              <a:solidFill>
                <a:schemeClr val="bg1"/>
              </a:solidFill>
            </a:endParaRPr>
          </a:p>
        </p:txBody>
      </p:sp>
      <p:sp>
        <p:nvSpPr>
          <p:cNvPr id="14" name="Прямоугольник 13"/>
          <p:cNvSpPr/>
          <p:nvPr/>
        </p:nvSpPr>
        <p:spPr>
          <a:xfrm>
            <a:off x="899592" y="195486"/>
            <a:ext cx="7360285" cy="369332"/>
          </a:xfrm>
          <a:prstGeom prst="rect">
            <a:avLst/>
          </a:prstGeom>
        </p:spPr>
        <p:txBody>
          <a:bodyPr wrap="none">
            <a:spAutoFit/>
          </a:bodyPr>
          <a:lstStyle/>
          <a:p>
            <a:pPr algn="ctr"/>
            <a:r>
              <a:rPr lang="ru-RU" dirty="0" err="1" smtClean="0">
                <a:solidFill>
                  <a:schemeClr val="bg1"/>
                </a:solidFill>
              </a:rPr>
              <a:t>Алертные</a:t>
            </a:r>
            <a:r>
              <a:rPr lang="ru-RU" dirty="0" smtClean="0">
                <a:solidFill>
                  <a:schemeClr val="bg1"/>
                </a:solidFill>
              </a:rPr>
              <a:t> наблюдения МАСТЕР-Таврида </a:t>
            </a:r>
            <a:r>
              <a:rPr lang="ru-RU" dirty="0" err="1" smtClean="0">
                <a:solidFill>
                  <a:schemeClr val="bg1"/>
                </a:solidFill>
              </a:rPr>
              <a:t>Блазара</a:t>
            </a:r>
            <a:r>
              <a:rPr lang="ru-RU" dirty="0" smtClean="0">
                <a:solidFill>
                  <a:schemeClr val="bg1"/>
                </a:solidFill>
              </a:rPr>
              <a:t> TXS 0506+056</a:t>
            </a:r>
          </a:p>
        </p:txBody>
      </p:sp>
      <p:pic>
        <p:nvPicPr>
          <p:cNvPr id="11" name="Рисунок 10" descr="TXS01.jpeg"/>
          <p:cNvPicPr>
            <a:picLocks noChangeAspect="1"/>
          </p:cNvPicPr>
          <p:nvPr/>
        </p:nvPicPr>
        <p:blipFill>
          <a:blip r:embed="rId2" cstate="print"/>
          <a:stretch>
            <a:fillRect/>
          </a:stretch>
        </p:blipFill>
        <p:spPr>
          <a:xfrm>
            <a:off x="1043608" y="1995686"/>
            <a:ext cx="2664296" cy="2664296"/>
          </a:xfrm>
          <a:prstGeom prst="rect">
            <a:avLst/>
          </a:prstGeom>
        </p:spPr>
      </p:pic>
      <p:pic>
        <p:nvPicPr>
          <p:cNvPr id="16" name="Содержимое 15" descr="TXS02.jpeg"/>
          <p:cNvPicPr>
            <a:picLocks noGrp="1" noChangeAspect="1"/>
          </p:cNvPicPr>
          <p:nvPr>
            <p:ph idx="1"/>
          </p:nvPr>
        </p:nvPicPr>
        <p:blipFill>
          <a:blip r:embed="rId3" cstate="print"/>
          <a:stretch>
            <a:fillRect/>
          </a:stretch>
        </p:blipFill>
        <p:spPr>
          <a:xfrm>
            <a:off x="5508104" y="1995686"/>
            <a:ext cx="2592288" cy="2592288"/>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idx="11"/>
          </p:nvPr>
        </p:nvSpPr>
        <p:spPr>
          <a:xfrm>
            <a:off x="539552" y="4791075"/>
            <a:ext cx="8064895" cy="352425"/>
          </a:xfrm>
        </p:spPr>
        <p:txBody>
          <a:bodyPr/>
          <a:lstStyle/>
          <a:p>
            <a:pPr>
              <a:defRPr/>
            </a:pPr>
            <a:r>
              <a:rPr lang="en-US" dirty="0" smtClean="0">
                <a:solidFill>
                  <a:schemeClr val="bg1"/>
                </a:solidFill>
              </a:rPr>
              <a:t>Vladimir Lipunov, Optical  Observations Reveal  Strong Evidence for High Energy Neutrino Progenitor, 05 June 2020</a:t>
            </a:r>
            <a:endParaRPr lang="en-US" dirty="0">
              <a:solidFill>
                <a:schemeClr val="bg1"/>
              </a:solidFill>
            </a:endParaRPr>
          </a:p>
        </p:txBody>
      </p:sp>
      <p:sp>
        <p:nvSpPr>
          <p:cNvPr id="14" name="Прямоугольник 13"/>
          <p:cNvSpPr/>
          <p:nvPr/>
        </p:nvSpPr>
        <p:spPr>
          <a:xfrm>
            <a:off x="899592" y="195486"/>
            <a:ext cx="7488832" cy="646331"/>
          </a:xfrm>
          <a:prstGeom prst="rect">
            <a:avLst/>
          </a:prstGeom>
        </p:spPr>
        <p:txBody>
          <a:bodyPr wrap="square">
            <a:spAutoFit/>
          </a:bodyPr>
          <a:lstStyle/>
          <a:p>
            <a:pPr algn="ctr"/>
            <a:r>
              <a:rPr lang="ru-RU" dirty="0" err="1" smtClean="0">
                <a:solidFill>
                  <a:schemeClr val="bg1"/>
                </a:solidFill>
                <a:latin typeface="Times New Roman" pitchFamily="18" charset="0"/>
                <a:cs typeface="Times New Roman" pitchFamily="18" charset="0"/>
              </a:rPr>
              <a:t>Алертные</a:t>
            </a:r>
            <a:r>
              <a:rPr lang="ru-RU" dirty="0" smtClean="0">
                <a:solidFill>
                  <a:schemeClr val="bg1"/>
                </a:solidFill>
                <a:latin typeface="Times New Roman" pitchFamily="18" charset="0"/>
                <a:cs typeface="Times New Roman" pitchFamily="18" charset="0"/>
              </a:rPr>
              <a:t> наблюдения МАСТЕР-Таврида </a:t>
            </a:r>
            <a:r>
              <a:rPr lang="ru-RU" dirty="0" err="1" smtClean="0">
                <a:solidFill>
                  <a:schemeClr val="bg1"/>
                </a:solidFill>
                <a:latin typeface="Times New Roman" pitchFamily="18" charset="0"/>
                <a:cs typeface="Times New Roman" pitchFamily="18" charset="0"/>
              </a:rPr>
              <a:t>Блазара</a:t>
            </a:r>
            <a:r>
              <a:rPr lang="ru-RU" dirty="0" smtClean="0">
                <a:solidFill>
                  <a:schemeClr val="bg1"/>
                </a:solidFill>
                <a:latin typeface="Times New Roman" pitchFamily="18" charset="0"/>
                <a:cs typeface="Times New Roman" pitchFamily="18" charset="0"/>
              </a:rPr>
              <a:t> TXS 0506+056</a:t>
            </a:r>
            <a:endParaRPr lang="en-US" dirty="0" smtClean="0">
              <a:solidFill>
                <a:schemeClr val="bg1"/>
              </a:solidFill>
              <a:latin typeface="Times New Roman" pitchFamily="18" charset="0"/>
              <a:cs typeface="Times New Roman" pitchFamily="18" charset="0"/>
            </a:endParaRPr>
          </a:p>
          <a:p>
            <a:pPr algn="ctr"/>
            <a:r>
              <a:rPr lang="en-US" dirty="0" smtClean="0">
                <a:solidFill>
                  <a:schemeClr val="bg1"/>
                </a:solidFill>
                <a:latin typeface="Times New Roman" pitchFamily="18" charset="0"/>
                <a:cs typeface="Times New Roman" pitchFamily="18" charset="0"/>
              </a:rPr>
              <a:t> First minutes and hours after ICE170922A </a:t>
            </a:r>
            <a:endParaRPr lang="ru-RU" dirty="0" smtClean="0">
              <a:solidFill>
                <a:schemeClr val="bg1"/>
              </a:solidFill>
              <a:latin typeface="Times New Roman" pitchFamily="18" charset="0"/>
              <a:cs typeface="Times New Roman" pitchFamily="18" charset="0"/>
            </a:endParaRPr>
          </a:p>
        </p:txBody>
      </p:sp>
      <p:pic>
        <p:nvPicPr>
          <p:cNvPr id="20" name="Содержимое 19" descr="Blazar_1st day.png"/>
          <p:cNvPicPr>
            <a:picLocks noGrp="1" noChangeAspect="1"/>
          </p:cNvPicPr>
          <p:nvPr>
            <p:ph idx="1"/>
          </p:nvPr>
        </p:nvPicPr>
        <p:blipFill>
          <a:blip r:embed="rId2" cstate="print"/>
          <a:stretch>
            <a:fillRect/>
          </a:stretch>
        </p:blipFill>
        <p:spPr>
          <a:xfrm>
            <a:off x="1043608" y="987574"/>
            <a:ext cx="3312368" cy="3613492"/>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idx="11"/>
          </p:nvPr>
        </p:nvSpPr>
        <p:spPr>
          <a:xfrm>
            <a:off x="539552" y="4791075"/>
            <a:ext cx="8064895" cy="352425"/>
          </a:xfrm>
        </p:spPr>
        <p:txBody>
          <a:bodyPr/>
          <a:lstStyle/>
          <a:p>
            <a:pPr>
              <a:defRPr/>
            </a:pPr>
            <a:r>
              <a:rPr lang="en-US" dirty="0" smtClean="0">
                <a:solidFill>
                  <a:schemeClr val="bg1"/>
                </a:solidFill>
              </a:rPr>
              <a:t>Vladimir Lipunov, Optical  Observations Reveal  Strong Evidence for High Energy Neutrino Progenitor, 05 June 2020</a:t>
            </a:r>
            <a:endParaRPr lang="en-US" dirty="0">
              <a:solidFill>
                <a:schemeClr val="bg1"/>
              </a:solidFill>
            </a:endParaRPr>
          </a:p>
        </p:txBody>
      </p:sp>
      <p:sp>
        <p:nvSpPr>
          <p:cNvPr id="14" name="Прямоугольник 13"/>
          <p:cNvSpPr/>
          <p:nvPr/>
        </p:nvSpPr>
        <p:spPr>
          <a:xfrm>
            <a:off x="899592" y="195486"/>
            <a:ext cx="7360285" cy="369332"/>
          </a:xfrm>
          <a:prstGeom prst="rect">
            <a:avLst/>
          </a:prstGeom>
        </p:spPr>
        <p:txBody>
          <a:bodyPr wrap="none">
            <a:spAutoFit/>
          </a:bodyPr>
          <a:lstStyle/>
          <a:p>
            <a:pPr algn="ctr"/>
            <a:r>
              <a:rPr lang="ru-RU" dirty="0" err="1" smtClean="0">
                <a:solidFill>
                  <a:schemeClr val="bg1"/>
                </a:solidFill>
              </a:rPr>
              <a:t>Алертные</a:t>
            </a:r>
            <a:r>
              <a:rPr lang="ru-RU" dirty="0" smtClean="0">
                <a:solidFill>
                  <a:schemeClr val="bg1"/>
                </a:solidFill>
              </a:rPr>
              <a:t> наблюдения МАСТЕР-Таврида </a:t>
            </a:r>
            <a:r>
              <a:rPr lang="ru-RU" dirty="0" err="1" smtClean="0">
                <a:solidFill>
                  <a:schemeClr val="bg1"/>
                </a:solidFill>
              </a:rPr>
              <a:t>Блазара</a:t>
            </a:r>
            <a:r>
              <a:rPr lang="ru-RU" dirty="0" smtClean="0">
                <a:solidFill>
                  <a:schemeClr val="bg1"/>
                </a:solidFill>
              </a:rPr>
              <a:t> TXS 0506+056</a:t>
            </a:r>
          </a:p>
        </p:txBody>
      </p:sp>
      <p:sp>
        <p:nvSpPr>
          <p:cNvPr id="16" name="Заголовок 15"/>
          <p:cNvSpPr>
            <a:spLocks noGrp="1"/>
          </p:cNvSpPr>
          <p:nvPr>
            <p:ph type="title"/>
          </p:nvPr>
        </p:nvSpPr>
        <p:spPr/>
        <p:txBody>
          <a:bodyPr/>
          <a:lstStyle/>
          <a:p>
            <a:endParaRPr lang="ru-RU" dirty="0"/>
          </a:p>
        </p:txBody>
      </p:sp>
      <p:pic>
        <p:nvPicPr>
          <p:cNvPr id="20" name="Содержимое 19" descr="Blazar_1st day.png"/>
          <p:cNvPicPr>
            <a:picLocks noGrp="1" noChangeAspect="1"/>
          </p:cNvPicPr>
          <p:nvPr>
            <p:ph idx="1"/>
          </p:nvPr>
        </p:nvPicPr>
        <p:blipFill>
          <a:blip r:embed="rId2" cstate="print"/>
          <a:stretch>
            <a:fillRect/>
          </a:stretch>
        </p:blipFill>
        <p:spPr>
          <a:xfrm>
            <a:off x="971600" y="1491630"/>
            <a:ext cx="2732881" cy="2981325"/>
          </a:xfrm>
        </p:spPr>
      </p:pic>
      <p:pic>
        <p:nvPicPr>
          <p:cNvPr id="21" name="Рисунок 20" descr="Blazar_pmweek_asas.png"/>
          <p:cNvPicPr>
            <a:picLocks noChangeAspect="1"/>
          </p:cNvPicPr>
          <p:nvPr/>
        </p:nvPicPr>
        <p:blipFill>
          <a:blip r:embed="rId3" cstate="print"/>
          <a:stretch>
            <a:fillRect/>
          </a:stretch>
        </p:blipFill>
        <p:spPr>
          <a:xfrm>
            <a:off x="5004048" y="1413076"/>
            <a:ext cx="2879496" cy="3141267"/>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idx="11"/>
          </p:nvPr>
        </p:nvSpPr>
        <p:spPr>
          <a:xfrm>
            <a:off x="0" y="4953796"/>
            <a:ext cx="8640959" cy="189704"/>
          </a:xfrm>
        </p:spPr>
        <p:txBody>
          <a:bodyPr/>
          <a:lstStyle/>
          <a:p>
            <a:pPr>
              <a:defRPr/>
            </a:pPr>
            <a:r>
              <a:rPr lang="en-US" dirty="0" smtClean="0">
                <a:solidFill>
                  <a:schemeClr val="bg1"/>
                </a:solidFill>
              </a:rPr>
              <a:t>Vladimir Lipunov, Optical  Observations Reveal  Strong Evidence for High Energy Neutrino Progenitor, 05 June 2020</a:t>
            </a:r>
            <a:endParaRPr lang="en-US" dirty="0">
              <a:solidFill>
                <a:schemeClr val="bg1"/>
              </a:solidFill>
            </a:endParaRPr>
          </a:p>
        </p:txBody>
      </p:sp>
      <p:pic>
        <p:nvPicPr>
          <p:cNvPr id="3" name="Содержимое 5" descr="MASTER-SAAO.jpg"/>
          <p:cNvPicPr>
            <a:picLocks noChangeAspect="1"/>
          </p:cNvPicPr>
          <p:nvPr/>
        </p:nvPicPr>
        <p:blipFill>
          <a:blip r:embed="rId2" cstate="print"/>
          <a:srcRect/>
          <a:stretch>
            <a:fillRect/>
          </a:stretch>
        </p:blipFill>
        <p:spPr>
          <a:xfrm>
            <a:off x="3491880" y="3435846"/>
            <a:ext cx="2254618" cy="1496315"/>
          </a:xfrm>
          <a:prstGeom prst="rect">
            <a:avLst/>
          </a:prstGeom>
        </p:spPr>
      </p:pic>
      <p:pic>
        <p:nvPicPr>
          <p:cNvPr id="4" name="Рисунок 4" descr="22may15_MASTER_IAC.jpg"/>
          <p:cNvPicPr>
            <a:picLocks noChangeAspect="1"/>
          </p:cNvPicPr>
          <p:nvPr/>
        </p:nvPicPr>
        <p:blipFill>
          <a:blip r:embed="rId3" cstate="print"/>
          <a:srcRect/>
          <a:stretch>
            <a:fillRect/>
          </a:stretch>
        </p:blipFill>
        <p:spPr bwMode="auto">
          <a:xfrm>
            <a:off x="323528" y="3003798"/>
            <a:ext cx="2395195" cy="1419622"/>
          </a:xfrm>
          <a:prstGeom prst="rect">
            <a:avLst/>
          </a:prstGeom>
          <a:noFill/>
          <a:ln w="9525">
            <a:noFill/>
            <a:miter lim="800000"/>
            <a:headEnd/>
            <a:tailEnd/>
          </a:ln>
        </p:spPr>
      </p:pic>
      <p:pic>
        <p:nvPicPr>
          <p:cNvPr id="6" name="Содержимое 4" descr="webcam22may2017.jpg"/>
          <p:cNvPicPr>
            <a:picLocks noChangeAspect="1"/>
          </p:cNvPicPr>
          <p:nvPr/>
        </p:nvPicPr>
        <p:blipFill>
          <a:blip r:embed="rId4" cstate="print"/>
          <a:srcRect/>
          <a:stretch>
            <a:fillRect/>
          </a:stretch>
        </p:blipFill>
        <p:spPr>
          <a:xfrm>
            <a:off x="3275856" y="195486"/>
            <a:ext cx="2512082" cy="1413046"/>
          </a:xfrm>
          <a:prstGeom prst="rect">
            <a:avLst/>
          </a:prstGeom>
        </p:spPr>
      </p:pic>
      <p:pic>
        <p:nvPicPr>
          <p:cNvPr id="7" name="Содержимое 4" descr="best_team_blue.jpg"/>
          <p:cNvPicPr>
            <a:picLocks noChangeAspect="1"/>
          </p:cNvPicPr>
          <p:nvPr/>
        </p:nvPicPr>
        <p:blipFill>
          <a:blip r:embed="rId5" cstate="print"/>
          <a:srcRect/>
          <a:stretch>
            <a:fillRect/>
          </a:stretch>
        </p:blipFill>
        <p:spPr>
          <a:xfrm>
            <a:off x="5623891" y="2427734"/>
            <a:ext cx="3376093" cy="2111227"/>
          </a:xfrm>
          <a:prstGeom prst="rect">
            <a:avLst/>
          </a:prstGeom>
        </p:spPr>
      </p:pic>
      <p:pic>
        <p:nvPicPr>
          <p:cNvPr id="8" name="Рисунок 7" descr="IMG_1828.jpg"/>
          <p:cNvPicPr>
            <a:picLocks noChangeAspect="1"/>
          </p:cNvPicPr>
          <p:nvPr/>
        </p:nvPicPr>
        <p:blipFill>
          <a:blip r:embed="rId6" cstate="print"/>
          <a:stretch>
            <a:fillRect/>
          </a:stretch>
        </p:blipFill>
        <p:spPr>
          <a:xfrm rot="5400000">
            <a:off x="121784" y="613254"/>
            <a:ext cx="2074561" cy="1383041"/>
          </a:xfrm>
          <a:prstGeom prst="rect">
            <a:avLst/>
          </a:prstGeom>
        </p:spPr>
      </p:pic>
      <p:pic>
        <p:nvPicPr>
          <p:cNvPr id="10" name="Рисунок 9" descr="tunka2.jpg"/>
          <p:cNvPicPr>
            <a:picLocks noChangeAspect="1"/>
          </p:cNvPicPr>
          <p:nvPr/>
        </p:nvPicPr>
        <p:blipFill>
          <a:blip r:embed="rId7" cstate="print"/>
          <a:stretch>
            <a:fillRect/>
          </a:stretch>
        </p:blipFill>
        <p:spPr>
          <a:xfrm>
            <a:off x="6660232" y="411510"/>
            <a:ext cx="2276872" cy="1707654"/>
          </a:xfrm>
          <a:prstGeom prst="rect">
            <a:avLst/>
          </a:prstGeom>
        </p:spPr>
      </p:pic>
      <p:pic>
        <p:nvPicPr>
          <p:cNvPr id="14" name="Рисунок 13" descr="mini_master_senik.jpg"/>
          <p:cNvPicPr>
            <a:picLocks noChangeAspect="1"/>
          </p:cNvPicPr>
          <p:nvPr/>
        </p:nvPicPr>
        <p:blipFill>
          <a:blip r:embed="rId8" cstate="print"/>
          <a:stretch>
            <a:fillRect/>
          </a:stretch>
        </p:blipFill>
        <p:spPr>
          <a:xfrm>
            <a:off x="4139952" y="1779662"/>
            <a:ext cx="1952104" cy="1464078"/>
          </a:xfrm>
          <a:prstGeom prst="rect">
            <a:avLst/>
          </a:prstGeom>
        </p:spPr>
      </p:pic>
      <p:pic>
        <p:nvPicPr>
          <p:cNvPr id="15" name="Рисунок 14" descr="БГПУ.jpg"/>
          <p:cNvPicPr>
            <a:picLocks noChangeAspect="1"/>
          </p:cNvPicPr>
          <p:nvPr/>
        </p:nvPicPr>
        <p:blipFill>
          <a:blip r:embed="rId9" cstate="print"/>
          <a:stretch>
            <a:fillRect/>
          </a:stretch>
        </p:blipFill>
        <p:spPr>
          <a:xfrm>
            <a:off x="323528" y="195486"/>
            <a:ext cx="648072" cy="651328"/>
          </a:xfrm>
          <a:prstGeom prst="rect">
            <a:avLst/>
          </a:prstGeom>
        </p:spPr>
      </p:pic>
      <p:pic>
        <p:nvPicPr>
          <p:cNvPr id="17" name="Рисунок 16" descr="b_12722733311086.jpg"/>
          <p:cNvPicPr>
            <a:picLocks noChangeAspect="1"/>
          </p:cNvPicPr>
          <p:nvPr/>
        </p:nvPicPr>
        <p:blipFill>
          <a:blip r:embed="rId10" cstate="print"/>
          <a:stretch>
            <a:fillRect/>
          </a:stretch>
        </p:blipFill>
        <p:spPr>
          <a:xfrm>
            <a:off x="6066784" y="195486"/>
            <a:ext cx="841994" cy="864096"/>
          </a:xfrm>
          <a:prstGeom prst="rect">
            <a:avLst/>
          </a:prstGeom>
        </p:spPr>
      </p:pic>
      <p:pic>
        <p:nvPicPr>
          <p:cNvPr id="18" name="Рисунок 17" descr="Logo_Mgu2.jpg"/>
          <p:cNvPicPr>
            <a:picLocks noChangeAspect="1"/>
          </p:cNvPicPr>
          <p:nvPr/>
        </p:nvPicPr>
        <p:blipFill>
          <a:blip r:embed="rId11" cstate="print"/>
          <a:stretch>
            <a:fillRect/>
          </a:stretch>
        </p:blipFill>
        <p:spPr>
          <a:xfrm>
            <a:off x="3430822" y="411510"/>
            <a:ext cx="727354" cy="720080"/>
          </a:xfrm>
          <a:prstGeom prst="rect">
            <a:avLst/>
          </a:prstGeom>
        </p:spPr>
      </p:pic>
      <p:pic>
        <p:nvPicPr>
          <p:cNvPr id="19" name="Рисунок 18" descr="Logo_Mgu2.jpg"/>
          <p:cNvPicPr>
            <a:picLocks noChangeAspect="1"/>
          </p:cNvPicPr>
          <p:nvPr/>
        </p:nvPicPr>
        <p:blipFill>
          <a:blip r:embed="rId12" cstate="print"/>
          <a:stretch>
            <a:fillRect/>
          </a:stretch>
        </p:blipFill>
        <p:spPr>
          <a:xfrm>
            <a:off x="5436096" y="2787774"/>
            <a:ext cx="436413" cy="432048"/>
          </a:xfrm>
          <a:prstGeom prst="rect">
            <a:avLst/>
          </a:prstGeom>
        </p:spPr>
      </p:pic>
      <p:pic>
        <p:nvPicPr>
          <p:cNvPr id="21" name="Рисунок 20" descr="medal_krym.jpg"/>
          <p:cNvPicPr>
            <a:picLocks noChangeAspect="1"/>
          </p:cNvPicPr>
          <p:nvPr/>
        </p:nvPicPr>
        <p:blipFill>
          <a:blip r:embed="rId13" cstate="print"/>
          <a:stretch>
            <a:fillRect/>
          </a:stretch>
        </p:blipFill>
        <p:spPr>
          <a:xfrm>
            <a:off x="5652120" y="1491630"/>
            <a:ext cx="178269" cy="283276"/>
          </a:xfrm>
          <a:prstGeom prst="rect">
            <a:avLst/>
          </a:prstGeom>
        </p:spPr>
      </p:pic>
      <p:pic>
        <p:nvPicPr>
          <p:cNvPr id="24" name="Рисунок 23" descr="Untitled-2.png"/>
          <p:cNvPicPr>
            <a:picLocks noChangeAspect="1"/>
          </p:cNvPicPr>
          <p:nvPr/>
        </p:nvPicPr>
        <p:blipFill>
          <a:blip r:embed="rId14" cstate="print"/>
          <a:stretch>
            <a:fillRect/>
          </a:stretch>
        </p:blipFill>
        <p:spPr>
          <a:xfrm>
            <a:off x="8028384" y="2283718"/>
            <a:ext cx="1151775" cy="1151775"/>
          </a:xfrm>
          <a:prstGeom prst="rect">
            <a:avLst/>
          </a:prstGeom>
        </p:spPr>
      </p:pic>
      <p:pic>
        <p:nvPicPr>
          <p:cNvPr id="25" name="Рисунок 24" descr="OAFA.jpg"/>
          <p:cNvPicPr>
            <a:picLocks noChangeAspect="1"/>
          </p:cNvPicPr>
          <p:nvPr/>
        </p:nvPicPr>
        <p:blipFill>
          <a:blip r:embed="rId15" cstate="print"/>
          <a:stretch>
            <a:fillRect/>
          </a:stretch>
        </p:blipFill>
        <p:spPr>
          <a:xfrm>
            <a:off x="8523510" y="4443958"/>
            <a:ext cx="620490" cy="304040"/>
          </a:xfrm>
          <a:prstGeom prst="rect">
            <a:avLst/>
          </a:prstGeom>
        </p:spPr>
      </p:pic>
      <p:pic>
        <p:nvPicPr>
          <p:cNvPr id="27" name="Рисунок 26" descr="IAC_logo.jpg"/>
          <p:cNvPicPr>
            <a:picLocks noChangeAspect="1"/>
          </p:cNvPicPr>
          <p:nvPr/>
        </p:nvPicPr>
        <p:blipFill>
          <a:blip r:embed="rId16" cstate="print"/>
          <a:stretch>
            <a:fillRect/>
          </a:stretch>
        </p:blipFill>
        <p:spPr>
          <a:xfrm>
            <a:off x="179512" y="4011910"/>
            <a:ext cx="828874" cy="828874"/>
          </a:xfrm>
          <a:prstGeom prst="rect">
            <a:avLst/>
          </a:prstGeom>
        </p:spPr>
      </p:pic>
      <p:pic>
        <p:nvPicPr>
          <p:cNvPr id="28" name="Рисунок 27" descr="slide.gif"/>
          <p:cNvPicPr>
            <a:picLocks noChangeAspect="1"/>
          </p:cNvPicPr>
          <p:nvPr/>
        </p:nvPicPr>
        <p:blipFill>
          <a:blip r:embed="rId17" cstate="print"/>
          <a:stretch>
            <a:fillRect/>
          </a:stretch>
        </p:blipFill>
        <p:spPr>
          <a:xfrm>
            <a:off x="4067944" y="2715766"/>
            <a:ext cx="668272" cy="501204"/>
          </a:xfrm>
          <a:prstGeom prst="rect">
            <a:avLst/>
          </a:prstGeom>
        </p:spPr>
      </p:pic>
      <p:pic>
        <p:nvPicPr>
          <p:cNvPr id="30" name="Рисунок 29" descr="p-8-1.jpg"/>
          <p:cNvPicPr>
            <a:picLocks noChangeAspect="1"/>
          </p:cNvPicPr>
          <p:nvPr/>
        </p:nvPicPr>
        <p:blipFill>
          <a:blip r:embed="rId18" cstate="print"/>
          <a:stretch>
            <a:fillRect/>
          </a:stretch>
        </p:blipFill>
        <p:spPr>
          <a:xfrm>
            <a:off x="1979712" y="915566"/>
            <a:ext cx="1197973" cy="1656184"/>
          </a:xfrm>
          <a:prstGeom prst="rect">
            <a:avLst/>
          </a:prstGeom>
        </p:spPr>
      </p:pic>
      <p:pic>
        <p:nvPicPr>
          <p:cNvPr id="31" name="Рисунок 30" descr="derevnya.jpg"/>
          <p:cNvPicPr>
            <a:picLocks noChangeAspect="1"/>
          </p:cNvPicPr>
          <p:nvPr/>
        </p:nvPicPr>
        <p:blipFill>
          <a:blip r:embed="rId19" cstate="print"/>
          <a:stretch>
            <a:fillRect/>
          </a:stretch>
        </p:blipFill>
        <p:spPr>
          <a:xfrm>
            <a:off x="2627784" y="627534"/>
            <a:ext cx="576064" cy="432048"/>
          </a:xfrm>
          <a:prstGeom prst="rect">
            <a:avLst/>
          </a:prstGeom>
        </p:spPr>
      </p:pic>
      <p:sp>
        <p:nvSpPr>
          <p:cNvPr id="32" name="Прямоугольник 31"/>
          <p:cNvSpPr/>
          <p:nvPr/>
        </p:nvSpPr>
        <p:spPr>
          <a:xfrm>
            <a:off x="2627784" y="2283718"/>
            <a:ext cx="1132041" cy="769441"/>
          </a:xfrm>
          <a:prstGeom prst="rect">
            <a:avLst/>
          </a:prstGeom>
        </p:spPr>
        <p:txBody>
          <a:bodyPr wrap="none">
            <a:spAutoFit/>
          </a:bodyPr>
          <a:lstStyle/>
          <a:p>
            <a:r>
              <a:rPr lang="ru-RU" sz="1100" dirty="0" smtClean="0">
                <a:solidFill>
                  <a:schemeClr val="bg1"/>
                </a:solidFill>
              </a:rPr>
              <a:t>Домодедово</a:t>
            </a:r>
          </a:p>
          <a:p>
            <a:r>
              <a:rPr lang="ru-RU" sz="1100" dirty="0" smtClean="0">
                <a:solidFill>
                  <a:schemeClr val="bg1"/>
                </a:solidFill>
              </a:rPr>
              <a:t>Обсерватория</a:t>
            </a:r>
          </a:p>
          <a:p>
            <a:r>
              <a:rPr lang="ru-RU" sz="1100" dirty="0" smtClean="0">
                <a:solidFill>
                  <a:schemeClr val="bg1"/>
                </a:solidFill>
              </a:rPr>
              <a:t>А.Крылова,</a:t>
            </a:r>
          </a:p>
          <a:p>
            <a:r>
              <a:rPr lang="ru-RU" sz="1100" dirty="0" smtClean="0">
                <a:solidFill>
                  <a:schemeClr val="bg1"/>
                </a:solidFill>
              </a:rPr>
              <a:t>2002</a:t>
            </a:r>
            <a:endParaRPr lang="ru-RU" sz="11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7" y="0"/>
            <a:ext cx="8226425" cy="699543"/>
          </a:xfrm>
        </p:spPr>
        <p:txBody>
          <a:bodyPr/>
          <a:lstStyle/>
          <a:p>
            <a:r>
              <a:rPr lang="en-US" sz="2800" dirty="0" smtClean="0">
                <a:solidFill>
                  <a:schemeClr val="bg1"/>
                </a:solidFill>
                <a:latin typeface="Times New Roman" pitchFamily="18" charset="0"/>
                <a:cs typeface="Times New Roman" pitchFamily="18" charset="0"/>
              </a:rPr>
              <a:t>15 years MASTER full light curve </a:t>
            </a:r>
            <a:endParaRPr lang="ru-RU" sz="2800" dirty="0">
              <a:latin typeface="Times New Roman" pitchFamily="18" charset="0"/>
              <a:cs typeface="Times New Roman" pitchFamily="18" charset="0"/>
            </a:endParaRPr>
          </a:p>
        </p:txBody>
      </p:sp>
      <p:sp>
        <p:nvSpPr>
          <p:cNvPr id="4" name="Нижний колонтитул 3"/>
          <p:cNvSpPr>
            <a:spLocks noGrp="1"/>
          </p:cNvSpPr>
          <p:nvPr>
            <p:ph type="ftr" idx="11"/>
          </p:nvPr>
        </p:nvSpPr>
        <p:spPr>
          <a:xfrm>
            <a:off x="539552" y="4881788"/>
            <a:ext cx="7992887" cy="261712"/>
          </a:xfrm>
        </p:spPr>
        <p:txBody>
          <a:bodyPr/>
          <a:lstStyle/>
          <a:p>
            <a:pPr>
              <a:defRPr/>
            </a:pPr>
            <a:r>
              <a:rPr lang="en-US" sz="900" dirty="0" smtClean="0">
                <a:solidFill>
                  <a:schemeClr val="bg1"/>
                </a:solidFill>
              </a:rPr>
              <a:t>Vladimir Lipunov, Optical  Observations Reveal  Strong Evidence for High Energy Neutrino Progenitor, 05 June 2020</a:t>
            </a:r>
            <a:endParaRPr lang="en-US" sz="900" dirty="0">
              <a:solidFill>
                <a:schemeClr val="bg1"/>
              </a:solidFill>
            </a:endParaRPr>
          </a:p>
        </p:txBody>
      </p:sp>
      <p:pic>
        <p:nvPicPr>
          <p:cNvPr id="9" name="Содержимое 8" descr="midi_Blazar_full_Dan.gif"/>
          <p:cNvPicPr>
            <a:picLocks noGrp="1" noChangeAspect="1"/>
          </p:cNvPicPr>
          <p:nvPr>
            <p:ph idx="1"/>
          </p:nvPr>
        </p:nvPicPr>
        <p:blipFill>
          <a:blip r:embed="rId2" cstate="print"/>
          <a:stretch>
            <a:fillRect/>
          </a:stretch>
        </p:blipFill>
        <p:spPr>
          <a:xfrm>
            <a:off x="-37645" y="771550"/>
            <a:ext cx="9215374" cy="3413101"/>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0"/>
            <a:ext cx="8640960" cy="648072"/>
          </a:xfrm>
        </p:spPr>
        <p:txBody>
          <a:bodyPr/>
          <a:lstStyle/>
          <a:p>
            <a:r>
              <a:rPr lang="ru-RU" sz="2000" dirty="0" smtClean="0">
                <a:solidFill>
                  <a:schemeClr val="bg1"/>
                </a:solidFill>
              </a:rPr>
              <a:t>Изменчивость </a:t>
            </a:r>
            <a:r>
              <a:rPr lang="ru-RU" sz="2000" dirty="0" err="1" smtClean="0">
                <a:solidFill>
                  <a:schemeClr val="bg1"/>
                </a:solidFill>
              </a:rPr>
              <a:t>блазара</a:t>
            </a:r>
            <a:r>
              <a:rPr lang="ru-RU" sz="2000" dirty="0" smtClean="0">
                <a:solidFill>
                  <a:schemeClr val="bg1"/>
                </a:solidFill>
              </a:rPr>
              <a:t>. </a:t>
            </a:r>
            <a:r>
              <a:rPr lang="en-US" sz="2000" dirty="0" smtClean="0">
                <a:solidFill>
                  <a:schemeClr val="bg1"/>
                </a:solidFill>
              </a:rPr>
              <a:t>TXS 0506 + 056 optical </a:t>
            </a:r>
            <a:r>
              <a:rPr lang="en-US" sz="2000" dirty="0" err="1" smtClean="0">
                <a:solidFill>
                  <a:schemeClr val="bg1"/>
                </a:solidFill>
              </a:rPr>
              <a:t>blazar</a:t>
            </a:r>
            <a:r>
              <a:rPr lang="en-US" sz="2000" dirty="0" smtClean="0">
                <a:solidFill>
                  <a:schemeClr val="bg1"/>
                </a:solidFill>
              </a:rPr>
              <a:t> variability rate.</a:t>
            </a:r>
            <a:endParaRPr lang="ru-RU" sz="2800" dirty="0">
              <a:solidFill>
                <a:schemeClr val="bg1"/>
              </a:solidFill>
            </a:endParaRPr>
          </a:p>
        </p:txBody>
      </p:sp>
      <p:pic>
        <p:nvPicPr>
          <p:cNvPr id="5" name="Содержимое 4" descr="Figure4.jpg"/>
          <p:cNvPicPr>
            <a:picLocks noGrp="1" noChangeAspect="1"/>
          </p:cNvPicPr>
          <p:nvPr>
            <p:ph idx="1"/>
          </p:nvPr>
        </p:nvPicPr>
        <p:blipFill>
          <a:blip r:embed="rId2" cstate="print"/>
          <a:stretch>
            <a:fillRect/>
          </a:stretch>
        </p:blipFill>
        <p:spPr>
          <a:xfrm>
            <a:off x="0" y="574228"/>
            <a:ext cx="9138542" cy="4569272"/>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7" y="204788"/>
            <a:ext cx="3466721" cy="858441"/>
          </a:xfrm>
        </p:spPr>
        <p:txBody>
          <a:bodyPr/>
          <a:lstStyle/>
          <a:p>
            <a:r>
              <a:rPr lang="en-US" sz="2800" b="1" dirty="0" smtClean="0">
                <a:solidFill>
                  <a:schemeClr val="bg1"/>
                </a:solidFill>
              </a:rPr>
              <a:t>Explanation</a:t>
            </a:r>
            <a:r>
              <a:rPr lang="ru-RU" sz="2800" b="1" dirty="0" smtClean="0">
                <a:solidFill>
                  <a:schemeClr val="bg1"/>
                </a:solidFill>
              </a:rPr>
              <a:t/>
            </a:r>
            <a:br>
              <a:rPr lang="ru-RU" sz="2800" b="1" dirty="0" smtClean="0">
                <a:solidFill>
                  <a:schemeClr val="bg1"/>
                </a:solidFill>
              </a:rPr>
            </a:br>
            <a:r>
              <a:rPr lang="ru-RU" sz="2800" b="1" dirty="0" smtClean="0">
                <a:solidFill>
                  <a:schemeClr val="bg1"/>
                </a:solidFill>
              </a:rPr>
              <a:t>Что происходит?</a:t>
            </a:r>
            <a:endParaRPr lang="ru-RU" sz="2800" dirty="0">
              <a:solidFill>
                <a:schemeClr val="bg1"/>
              </a:solidFill>
            </a:endParaRPr>
          </a:p>
        </p:txBody>
      </p:sp>
      <p:pic>
        <p:nvPicPr>
          <p:cNvPr id="5" name="Содержимое 4" descr="Reaction.jpg"/>
          <p:cNvPicPr>
            <a:picLocks noGrp="1" noChangeAspect="1"/>
          </p:cNvPicPr>
          <p:nvPr>
            <p:ph idx="1"/>
          </p:nvPr>
        </p:nvPicPr>
        <p:blipFill>
          <a:blip r:embed="rId2" cstate="print"/>
          <a:stretch>
            <a:fillRect/>
          </a:stretch>
        </p:blipFill>
        <p:spPr>
          <a:xfrm>
            <a:off x="323528" y="3219822"/>
            <a:ext cx="4193406" cy="1001007"/>
          </a:xfrm>
        </p:spPr>
      </p:pic>
      <p:sp>
        <p:nvSpPr>
          <p:cNvPr id="4" name="Нижний колонтитул 3"/>
          <p:cNvSpPr>
            <a:spLocks noGrp="1"/>
          </p:cNvSpPr>
          <p:nvPr>
            <p:ph type="ftr" idx="11"/>
          </p:nvPr>
        </p:nvSpPr>
        <p:spPr>
          <a:xfrm>
            <a:off x="827584" y="4967287"/>
            <a:ext cx="7344816" cy="352425"/>
          </a:xfrm>
        </p:spPr>
        <p:txBody>
          <a:bodyPr/>
          <a:lstStyle/>
          <a:p>
            <a:pPr>
              <a:defRPr/>
            </a:pPr>
            <a:r>
              <a:rPr lang="en-US" dirty="0" smtClean="0">
                <a:solidFill>
                  <a:schemeClr val="bg1"/>
                </a:solidFill>
              </a:rPr>
              <a:t>Vladimir Lipunov, Optical  Observations Reveal  Strong Evidence for High Energy Neutrino Progenitor, 05 June 2020</a:t>
            </a:r>
            <a:endParaRPr lang="en-US" dirty="0">
              <a:solidFill>
                <a:schemeClr val="bg1"/>
              </a:solidFill>
            </a:endParaRPr>
          </a:p>
        </p:txBody>
      </p:sp>
      <p:pic>
        <p:nvPicPr>
          <p:cNvPr id="6" name="Содержимое 4" descr="Безымянный.jpg"/>
          <p:cNvPicPr>
            <a:picLocks noChangeAspect="1"/>
          </p:cNvPicPr>
          <p:nvPr/>
        </p:nvPicPr>
        <p:blipFill>
          <a:blip r:embed="rId3" cstate="print"/>
          <a:stretch>
            <a:fillRect/>
          </a:stretch>
        </p:blipFill>
        <p:spPr bwMode="auto">
          <a:xfrm>
            <a:off x="4788025" y="233097"/>
            <a:ext cx="4184442" cy="4570901"/>
          </a:xfrm>
          <a:prstGeom prst="rect">
            <a:avLst/>
          </a:prstGeom>
          <a:noFill/>
          <a:ln w="9525">
            <a:noFill/>
            <a:round/>
            <a:headEnd/>
            <a:tailEnd/>
          </a:ln>
        </p:spPr>
      </p:pic>
      <p:pic>
        <p:nvPicPr>
          <p:cNvPr id="60418" name="Picture 2" descr="https://upload.wikimedia.org/wikipedia/commons/b/b1/PiPlus-muon-decay.png"/>
          <p:cNvPicPr>
            <a:picLocks noChangeAspect="1" noChangeArrowheads="1"/>
          </p:cNvPicPr>
          <p:nvPr/>
        </p:nvPicPr>
        <p:blipFill>
          <a:blip r:embed="rId4" cstate="print"/>
          <a:srcRect/>
          <a:stretch>
            <a:fillRect/>
          </a:stretch>
        </p:blipFill>
        <p:spPr bwMode="auto">
          <a:xfrm>
            <a:off x="5436096" y="3939902"/>
            <a:ext cx="2627871" cy="643714"/>
          </a:xfrm>
          <a:prstGeom prst="rect">
            <a:avLst/>
          </a:prstGeom>
          <a:noFill/>
        </p:spPr>
      </p:pic>
      <p:sp>
        <p:nvSpPr>
          <p:cNvPr id="8" name="Прямоугольник 7"/>
          <p:cNvSpPr/>
          <p:nvPr/>
        </p:nvSpPr>
        <p:spPr>
          <a:xfrm>
            <a:off x="323528" y="1275606"/>
            <a:ext cx="4032448" cy="2585323"/>
          </a:xfrm>
          <a:prstGeom prst="rect">
            <a:avLst/>
          </a:prstGeom>
        </p:spPr>
        <p:txBody>
          <a:bodyPr wrap="square">
            <a:spAutoFit/>
          </a:bodyPr>
          <a:lstStyle/>
          <a:p>
            <a:r>
              <a:rPr lang="ru-RU" dirty="0" smtClean="0">
                <a:solidFill>
                  <a:schemeClr val="bg1"/>
                </a:solidFill>
              </a:rPr>
              <a:t>                </a:t>
            </a:r>
            <a:r>
              <a:rPr lang="ru-RU" i="1" dirty="0" smtClean="0">
                <a:solidFill>
                  <a:schemeClr val="bg1"/>
                </a:solidFill>
              </a:rPr>
              <a:t>Масса пионов</a:t>
            </a:r>
          </a:p>
          <a:p>
            <a:r>
              <a:rPr lang="ru-RU" dirty="0" smtClean="0">
                <a:solidFill>
                  <a:schemeClr val="bg1"/>
                </a:solidFill>
              </a:rPr>
              <a:t>     заряженные: 139,6 </a:t>
            </a:r>
            <a:r>
              <a:rPr lang="ru-RU" dirty="0" smtClean="0">
                <a:solidFill>
                  <a:schemeClr val="bg1"/>
                </a:solidFill>
                <a:hlinkClick r:id="rId5" tooltip="МэВ"/>
              </a:rPr>
              <a:t>МэВ</a:t>
            </a:r>
            <a:r>
              <a:rPr lang="ru-RU" dirty="0" smtClean="0">
                <a:solidFill>
                  <a:schemeClr val="bg1"/>
                </a:solidFill>
              </a:rPr>
              <a:t/>
            </a:r>
            <a:br>
              <a:rPr lang="ru-RU" dirty="0" smtClean="0">
                <a:solidFill>
                  <a:schemeClr val="bg1"/>
                </a:solidFill>
              </a:rPr>
            </a:br>
            <a:r>
              <a:rPr lang="ru-RU" dirty="0" smtClean="0">
                <a:solidFill>
                  <a:schemeClr val="bg1"/>
                </a:solidFill>
              </a:rPr>
              <a:t>    нейтральный: 135 МэВ</a:t>
            </a:r>
          </a:p>
          <a:p>
            <a:pPr algn="ctr"/>
            <a:r>
              <a:rPr lang="ru-RU" i="1" dirty="0" smtClean="0">
                <a:solidFill>
                  <a:schemeClr val="bg1"/>
                </a:solidFill>
              </a:rPr>
              <a:t>Время жизни </a:t>
            </a:r>
          </a:p>
          <a:p>
            <a:pPr algn="ctr"/>
            <a:r>
              <a:rPr lang="ru-RU" dirty="0" smtClean="0">
                <a:solidFill>
                  <a:schemeClr val="bg1"/>
                </a:solidFill>
              </a:rPr>
              <a:t>заряженные: 2,6033(5)⋅10</a:t>
            </a:r>
            <a:r>
              <a:rPr lang="ru-RU" baseline="30000" dirty="0" smtClean="0">
                <a:solidFill>
                  <a:schemeClr val="bg1"/>
                </a:solidFill>
              </a:rPr>
              <a:t>−8</a:t>
            </a:r>
            <a:r>
              <a:rPr lang="ru-RU" dirty="0" smtClean="0">
                <a:solidFill>
                  <a:schemeClr val="bg1"/>
                </a:solidFill>
              </a:rPr>
              <a:t> с</a:t>
            </a:r>
            <a:br>
              <a:rPr lang="ru-RU" dirty="0" smtClean="0">
                <a:solidFill>
                  <a:schemeClr val="bg1"/>
                </a:solidFill>
              </a:rPr>
            </a:br>
            <a:r>
              <a:rPr lang="ru-RU" dirty="0" smtClean="0">
                <a:solidFill>
                  <a:schemeClr val="bg1"/>
                </a:solidFill>
              </a:rPr>
              <a:t>нейтральный: 8,20(0,24)⋅10</a:t>
            </a:r>
            <a:r>
              <a:rPr lang="ru-RU" baseline="30000" dirty="0" smtClean="0">
                <a:solidFill>
                  <a:schemeClr val="bg1"/>
                </a:solidFill>
              </a:rPr>
              <a:t>−17</a:t>
            </a:r>
            <a:r>
              <a:rPr lang="ru-RU" dirty="0" smtClean="0">
                <a:solidFill>
                  <a:schemeClr val="bg1"/>
                </a:solidFill>
              </a:rPr>
              <a:t> с</a:t>
            </a:r>
          </a:p>
          <a:p>
            <a:pPr algn="ctr"/>
            <a:r>
              <a:rPr lang="ru-RU" dirty="0" smtClean="0">
                <a:solidFill>
                  <a:schemeClr val="bg1"/>
                </a:solidFill>
              </a:rPr>
              <a:t> </a:t>
            </a:r>
            <a:endParaRPr lang="ru-RU" dirty="0" smtClean="0">
              <a:solidFill>
                <a:schemeClr val="bg1"/>
              </a:solidFill>
              <a:latin typeface="Times New Roman" pitchFamily="18" charset="0"/>
              <a:cs typeface="Times New Roman" pitchFamily="18" charset="0"/>
            </a:endParaRPr>
          </a:p>
          <a:p>
            <a:pPr algn="ctr"/>
            <a:r>
              <a:rPr lang="ru-RU" i="1" dirty="0" smtClean="0">
                <a:solidFill>
                  <a:schemeClr val="bg1"/>
                </a:solidFill>
                <a:latin typeface="Times New Roman" pitchFamily="18" charset="0"/>
                <a:cs typeface="Times New Roman" pitchFamily="18" charset="0"/>
              </a:rPr>
              <a:t>Поэтому реакции рождения носят пороговый характер</a:t>
            </a:r>
            <a:endParaRPr lang="ru-RU" i="1" dirty="0">
              <a:solidFill>
                <a:schemeClr val="bg1"/>
              </a:solidFill>
              <a:latin typeface="Times New Roman" pitchFamily="18" charset="0"/>
              <a:cs typeface="Times New Roman" pitchFamily="18" charset="0"/>
            </a:endParaRPr>
          </a:p>
        </p:txBody>
      </p:sp>
      <p:pic>
        <p:nvPicPr>
          <p:cNvPr id="9" name="Содержимое 4" descr="index.jpg"/>
          <p:cNvPicPr>
            <a:picLocks noChangeAspect="1"/>
          </p:cNvPicPr>
          <p:nvPr/>
        </p:nvPicPr>
        <p:blipFill>
          <a:blip r:embed="rId6" cstate="print"/>
          <a:stretch>
            <a:fillRect/>
          </a:stretch>
        </p:blipFill>
        <p:spPr bwMode="auto">
          <a:xfrm rot="4349929">
            <a:off x="4160841" y="700539"/>
            <a:ext cx="1554521" cy="881591"/>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7" y="204788"/>
            <a:ext cx="3466721" cy="858441"/>
          </a:xfrm>
        </p:spPr>
        <p:txBody>
          <a:bodyPr/>
          <a:lstStyle/>
          <a:p>
            <a:r>
              <a:rPr lang="en-US" sz="2800" b="1" dirty="0" smtClean="0">
                <a:solidFill>
                  <a:schemeClr val="bg1"/>
                </a:solidFill>
              </a:rPr>
              <a:t>Explanation</a:t>
            </a:r>
            <a:r>
              <a:rPr lang="ru-RU" sz="2800" b="1" dirty="0" smtClean="0">
                <a:solidFill>
                  <a:schemeClr val="bg1"/>
                </a:solidFill>
              </a:rPr>
              <a:t/>
            </a:r>
            <a:br>
              <a:rPr lang="ru-RU" sz="2800" b="1" dirty="0" smtClean="0">
                <a:solidFill>
                  <a:schemeClr val="bg1"/>
                </a:solidFill>
              </a:rPr>
            </a:br>
            <a:r>
              <a:rPr lang="ru-RU" sz="2800" b="1" dirty="0" smtClean="0">
                <a:solidFill>
                  <a:schemeClr val="bg1"/>
                </a:solidFill>
              </a:rPr>
              <a:t>Что происходит?</a:t>
            </a:r>
            <a:endParaRPr lang="ru-RU" sz="2800" dirty="0">
              <a:solidFill>
                <a:schemeClr val="bg1"/>
              </a:solidFill>
            </a:endParaRPr>
          </a:p>
        </p:txBody>
      </p:sp>
      <p:sp>
        <p:nvSpPr>
          <p:cNvPr id="4" name="Нижний колонтитул 3"/>
          <p:cNvSpPr>
            <a:spLocks noGrp="1"/>
          </p:cNvSpPr>
          <p:nvPr>
            <p:ph type="ftr" idx="11"/>
          </p:nvPr>
        </p:nvSpPr>
        <p:spPr>
          <a:xfrm>
            <a:off x="827584" y="4967287"/>
            <a:ext cx="7344816" cy="352425"/>
          </a:xfrm>
        </p:spPr>
        <p:txBody>
          <a:bodyPr/>
          <a:lstStyle/>
          <a:p>
            <a:pPr>
              <a:defRPr/>
            </a:pPr>
            <a:r>
              <a:rPr lang="en-US" dirty="0" smtClean="0">
                <a:solidFill>
                  <a:schemeClr val="bg1"/>
                </a:solidFill>
              </a:rPr>
              <a:t>Vladimir Lipunov, Optical  Observations Reveal  Strong Evidence for High Energy Neutrino Progenitor, 05 June 2020</a:t>
            </a:r>
            <a:endParaRPr lang="en-US" dirty="0">
              <a:solidFill>
                <a:schemeClr val="bg1"/>
              </a:solidFill>
            </a:endParaRPr>
          </a:p>
        </p:txBody>
      </p:sp>
      <p:pic>
        <p:nvPicPr>
          <p:cNvPr id="6" name="Содержимое 4" descr="Безымянный.jpg"/>
          <p:cNvPicPr>
            <a:picLocks noChangeAspect="1"/>
          </p:cNvPicPr>
          <p:nvPr/>
        </p:nvPicPr>
        <p:blipFill>
          <a:blip r:embed="rId2" cstate="print"/>
          <a:stretch>
            <a:fillRect/>
          </a:stretch>
        </p:blipFill>
        <p:spPr bwMode="auto">
          <a:xfrm>
            <a:off x="4788025" y="233097"/>
            <a:ext cx="4184442" cy="4570901"/>
          </a:xfrm>
          <a:prstGeom prst="rect">
            <a:avLst/>
          </a:prstGeom>
          <a:noFill/>
          <a:ln w="9525">
            <a:noFill/>
            <a:round/>
            <a:headEnd/>
            <a:tailEnd/>
          </a:ln>
        </p:spPr>
      </p:pic>
      <p:pic>
        <p:nvPicPr>
          <p:cNvPr id="60418" name="Picture 2" descr="https://upload.wikimedia.org/wikipedia/commons/b/b1/PiPlus-muon-decay.png"/>
          <p:cNvPicPr>
            <a:picLocks noChangeAspect="1" noChangeArrowheads="1"/>
          </p:cNvPicPr>
          <p:nvPr/>
        </p:nvPicPr>
        <p:blipFill>
          <a:blip r:embed="rId3" cstate="print"/>
          <a:srcRect/>
          <a:stretch>
            <a:fillRect/>
          </a:stretch>
        </p:blipFill>
        <p:spPr bwMode="auto">
          <a:xfrm>
            <a:off x="5436096" y="3939902"/>
            <a:ext cx="2627871" cy="643714"/>
          </a:xfrm>
          <a:prstGeom prst="rect">
            <a:avLst/>
          </a:prstGeom>
          <a:noFill/>
        </p:spPr>
      </p:pic>
      <p:pic>
        <p:nvPicPr>
          <p:cNvPr id="9" name="Содержимое 4" descr="index.jpg"/>
          <p:cNvPicPr>
            <a:picLocks noChangeAspect="1"/>
          </p:cNvPicPr>
          <p:nvPr/>
        </p:nvPicPr>
        <p:blipFill>
          <a:blip r:embed="rId4" cstate="print"/>
          <a:stretch>
            <a:fillRect/>
          </a:stretch>
        </p:blipFill>
        <p:spPr bwMode="auto">
          <a:xfrm rot="4238590">
            <a:off x="4147311" y="670165"/>
            <a:ext cx="1633061" cy="926132"/>
          </a:xfrm>
          <a:prstGeom prst="rect">
            <a:avLst/>
          </a:prstGeom>
          <a:noFill/>
          <a:ln w="9525">
            <a:noFill/>
            <a:round/>
            <a:headEnd/>
            <a:tailEnd/>
          </a:ln>
        </p:spPr>
      </p:pic>
      <p:pic>
        <p:nvPicPr>
          <p:cNvPr id="10" name="Рисунок 9" descr="Sybchrotron.jpg"/>
          <p:cNvPicPr>
            <a:picLocks noChangeAspect="1"/>
          </p:cNvPicPr>
          <p:nvPr/>
        </p:nvPicPr>
        <p:blipFill>
          <a:blip r:embed="rId5" cstate="print"/>
          <a:stretch>
            <a:fillRect/>
          </a:stretch>
        </p:blipFill>
        <p:spPr>
          <a:xfrm>
            <a:off x="395536" y="2355726"/>
            <a:ext cx="4162425" cy="1628775"/>
          </a:xfrm>
          <a:prstGeom prst="rect">
            <a:avLst/>
          </a:prstGeom>
        </p:spPr>
      </p:pic>
      <p:sp>
        <p:nvSpPr>
          <p:cNvPr id="11" name="Прямоугольник 10"/>
          <p:cNvSpPr/>
          <p:nvPr/>
        </p:nvSpPr>
        <p:spPr>
          <a:xfrm>
            <a:off x="1403648" y="1923678"/>
            <a:ext cx="1505540" cy="307777"/>
          </a:xfrm>
          <a:prstGeom prst="rect">
            <a:avLst/>
          </a:prstGeom>
        </p:spPr>
        <p:txBody>
          <a:bodyPr wrap="none">
            <a:spAutoFit/>
          </a:bodyPr>
          <a:lstStyle/>
          <a:p>
            <a:r>
              <a:rPr lang="en-US" sz="1400" i="1" dirty="0" err="1" smtClean="0">
                <a:solidFill>
                  <a:schemeClr val="bg1"/>
                </a:solidFill>
                <a:latin typeface="Times New Roman" pitchFamily="18" charset="0"/>
                <a:cs typeface="Times New Roman" pitchFamily="18" charset="0"/>
              </a:rPr>
              <a:t>Paliya</a:t>
            </a:r>
            <a:r>
              <a:rPr lang="en-US" sz="1400" i="1" dirty="0" smtClean="0">
                <a:solidFill>
                  <a:schemeClr val="bg1"/>
                </a:solidFill>
                <a:latin typeface="Times New Roman" pitchFamily="18" charset="0"/>
                <a:cs typeface="Times New Roman" pitchFamily="18" charset="0"/>
              </a:rPr>
              <a:t> et al. 2020 </a:t>
            </a:r>
            <a:endParaRPr lang="ru-RU" sz="1400" i="1" dirty="0">
              <a:solidFill>
                <a:schemeClr val="bg1"/>
              </a:solidFill>
              <a:latin typeface="Times New Roman" pitchFamily="18" charset="0"/>
              <a:cs typeface="Times New Roman" pitchFamily="18" charset="0"/>
            </a:endParaRPr>
          </a:p>
        </p:txBody>
      </p:sp>
      <p:sp>
        <p:nvSpPr>
          <p:cNvPr id="12" name="Содержимое 11"/>
          <p:cNvSpPr>
            <a:spLocks noGrp="1"/>
          </p:cNvSpPr>
          <p:nvPr>
            <p:ph idx="1"/>
          </p:nvPr>
        </p:nvSpPr>
        <p:spPr/>
        <p:txBody>
          <a:bodyPr/>
          <a:lstStyle/>
          <a:p>
            <a:endParaRPr lang="ru-RU"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Заголовок 1"/>
          <p:cNvSpPr>
            <a:spLocks noGrp="1"/>
          </p:cNvSpPr>
          <p:nvPr>
            <p:ph type="title"/>
          </p:nvPr>
        </p:nvSpPr>
        <p:spPr>
          <a:xfrm>
            <a:off x="457200" y="94060"/>
            <a:ext cx="8229600" cy="857250"/>
          </a:xfrm>
        </p:spPr>
        <p:txBody>
          <a:bodyPr/>
          <a:lstStyle/>
          <a:p>
            <a:r>
              <a:rPr lang="en-US" sz="3200" dirty="0" smtClean="0">
                <a:solidFill>
                  <a:schemeClr val="bg1"/>
                </a:solidFill>
                <a:latin typeface="Times New Roman" pitchFamily="18" charset="0"/>
                <a:cs typeface="Times New Roman" pitchFamily="18" charset="0"/>
              </a:rPr>
              <a:t>GCN – Gamma Center Network</a:t>
            </a:r>
            <a:r>
              <a:rPr lang="en-US" dirty="0" smtClean="0">
                <a:solidFill>
                  <a:schemeClr val="bg1"/>
                </a:solidFill>
                <a:latin typeface="Times New Roman" pitchFamily="18" charset="0"/>
                <a:cs typeface="Times New Roman" pitchFamily="18" charset="0"/>
              </a:rPr>
              <a:t/>
            </a:r>
            <a:br>
              <a:rPr lang="en-US" dirty="0" smtClean="0">
                <a:solidFill>
                  <a:schemeClr val="bg1"/>
                </a:solidFill>
                <a:latin typeface="Times New Roman" pitchFamily="18" charset="0"/>
                <a:cs typeface="Times New Roman" pitchFamily="18" charset="0"/>
              </a:rPr>
            </a:br>
            <a:r>
              <a:rPr lang="en-US" sz="1600" dirty="0" smtClean="0">
                <a:solidFill>
                  <a:schemeClr val="bg1"/>
                </a:solidFill>
              </a:rPr>
              <a:t>gcn.gsfc.nasa.gov</a:t>
            </a:r>
            <a:r>
              <a:rPr lang="ru-RU" dirty="0" smtClean="0">
                <a:solidFill>
                  <a:schemeClr val="bg1"/>
                </a:solidFill>
              </a:rPr>
              <a:t/>
            </a:r>
            <a:br>
              <a:rPr lang="ru-RU" dirty="0" smtClean="0">
                <a:solidFill>
                  <a:schemeClr val="bg1"/>
                </a:solidFill>
              </a:rPr>
            </a:br>
            <a:r>
              <a:rPr lang="ru-RU" sz="2200" dirty="0" smtClean="0">
                <a:solidFill>
                  <a:schemeClr val="bg1"/>
                </a:solidFill>
              </a:rPr>
              <a:t>Глобальный астрофизический эксперимент </a:t>
            </a:r>
          </a:p>
        </p:txBody>
      </p:sp>
      <p:pic>
        <p:nvPicPr>
          <p:cNvPr id="6147" name="Содержимое 4" descr="gamma.gif"/>
          <p:cNvPicPr>
            <a:picLocks noGrp="1" noChangeAspect="1"/>
          </p:cNvPicPr>
          <p:nvPr>
            <p:ph sz="half" idx="1"/>
          </p:nvPr>
        </p:nvPicPr>
        <p:blipFill>
          <a:blip r:embed="rId2" cstate="print"/>
          <a:srcRect/>
          <a:stretch>
            <a:fillRect/>
          </a:stretch>
        </p:blipFill>
        <p:spPr>
          <a:xfrm>
            <a:off x="6084168" y="1203598"/>
            <a:ext cx="2304503" cy="1584176"/>
          </a:xfrm>
        </p:spPr>
      </p:pic>
      <p:pic>
        <p:nvPicPr>
          <p:cNvPr id="6148" name="Содержимое 5" descr="GCN.gif"/>
          <p:cNvPicPr>
            <a:picLocks noGrp="1" noChangeAspect="1"/>
          </p:cNvPicPr>
          <p:nvPr>
            <p:ph sz="half" idx="2"/>
          </p:nvPr>
        </p:nvPicPr>
        <p:blipFill>
          <a:blip r:embed="rId3" cstate="print"/>
          <a:srcRect/>
          <a:stretch>
            <a:fillRect/>
          </a:stretch>
        </p:blipFill>
        <p:spPr>
          <a:xfrm>
            <a:off x="251520" y="1419622"/>
            <a:ext cx="5038725" cy="3337595"/>
          </a:xfrm>
        </p:spPr>
      </p:pic>
      <p:sp>
        <p:nvSpPr>
          <p:cNvPr id="7" name="Нижний колонтитул 6"/>
          <p:cNvSpPr>
            <a:spLocks noGrp="1"/>
          </p:cNvSpPr>
          <p:nvPr>
            <p:ph type="ftr" idx="11"/>
          </p:nvPr>
        </p:nvSpPr>
        <p:spPr>
          <a:xfrm>
            <a:off x="395536" y="4881788"/>
            <a:ext cx="8424936" cy="261712"/>
          </a:xfrm>
        </p:spPr>
        <p:txBody>
          <a:bodyPr/>
          <a:lstStyle/>
          <a:p>
            <a:pPr>
              <a:defRPr/>
            </a:pPr>
            <a:r>
              <a:rPr lang="en-US" dirty="0" smtClean="0">
                <a:solidFill>
                  <a:schemeClr val="bg1"/>
                </a:solidFill>
              </a:rPr>
              <a:t>Vladimir Lipunov, Optical  Observations Reveal  Strong Evidence for High Energy Neutrino Progenitor, 05 June 2020</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0"/>
            <a:ext cx="3466721" cy="858441"/>
          </a:xfrm>
        </p:spPr>
        <p:txBody>
          <a:bodyPr/>
          <a:lstStyle/>
          <a:p>
            <a:r>
              <a:rPr lang="en-US" sz="2400" b="1" dirty="0" smtClean="0">
                <a:solidFill>
                  <a:schemeClr val="bg1"/>
                </a:solidFill>
              </a:rPr>
              <a:t>Explanation</a:t>
            </a:r>
            <a:r>
              <a:rPr lang="ru-RU" sz="2400" b="1" dirty="0" smtClean="0">
                <a:solidFill>
                  <a:schemeClr val="bg1"/>
                </a:solidFill>
              </a:rPr>
              <a:t/>
            </a:r>
            <a:br>
              <a:rPr lang="ru-RU" sz="2400" b="1" dirty="0" smtClean="0">
                <a:solidFill>
                  <a:schemeClr val="bg1"/>
                </a:solidFill>
              </a:rPr>
            </a:br>
            <a:r>
              <a:rPr lang="ru-RU" sz="2400" b="1" dirty="0" smtClean="0">
                <a:solidFill>
                  <a:schemeClr val="bg1"/>
                </a:solidFill>
              </a:rPr>
              <a:t>Что происходит?</a:t>
            </a:r>
            <a:endParaRPr lang="ru-RU" sz="2400" dirty="0">
              <a:solidFill>
                <a:schemeClr val="bg1"/>
              </a:solidFill>
            </a:endParaRPr>
          </a:p>
        </p:txBody>
      </p:sp>
      <p:pic>
        <p:nvPicPr>
          <p:cNvPr id="5" name="Содержимое 4" descr="Reaction.jpg"/>
          <p:cNvPicPr>
            <a:picLocks noGrp="1" noChangeAspect="1"/>
          </p:cNvPicPr>
          <p:nvPr>
            <p:ph idx="1"/>
          </p:nvPr>
        </p:nvPicPr>
        <p:blipFill>
          <a:blip r:embed="rId2" cstate="print"/>
          <a:stretch>
            <a:fillRect/>
          </a:stretch>
        </p:blipFill>
        <p:spPr>
          <a:xfrm>
            <a:off x="251520" y="3723878"/>
            <a:ext cx="4193406" cy="1001007"/>
          </a:xfrm>
        </p:spPr>
      </p:pic>
      <p:sp>
        <p:nvSpPr>
          <p:cNvPr id="4" name="Нижний колонтитул 3"/>
          <p:cNvSpPr>
            <a:spLocks noGrp="1"/>
          </p:cNvSpPr>
          <p:nvPr>
            <p:ph type="ftr" idx="11"/>
          </p:nvPr>
        </p:nvSpPr>
        <p:spPr>
          <a:xfrm>
            <a:off x="827584" y="4967287"/>
            <a:ext cx="7344816" cy="352425"/>
          </a:xfrm>
        </p:spPr>
        <p:txBody>
          <a:bodyPr/>
          <a:lstStyle/>
          <a:p>
            <a:pPr>
              <a:defRPr/>
            </a:pPr>
            <a:r>
              <a:rPr lang="en-US" dirty="0" smtClean="0">
                <a:solidFill>
                  <a:schemeClr val="bg1"/>
                </a:solidFill>
              </a:rPr>
              <a:t>Vladimir Lipunov, Optical  Observations Reveal  Strong Evidence for High Energy Neutrino Progenitor, 05 June 2020</a:t>
            </a:r>
            <a:endParaRPr lang="en-US" dirty="0">
              <a:solidFill>
                <a:schemeClr val="bg1"/>
              </a:solidFill>
            </a:endParaRPr>
          </a:p>
        </p:txBody>
      </p:sp>
      <p:pic>
        <p:nvPicPr>
          <p:cNvPr id="6" name="Содержимое 4" descr="Безымянный.jpg"/>
          <p:cNvPicPr>
            <a:picLocks noChangeAspect="1"/>
          </p:cNvPicPr>
          <p:nvPr/>
        </p:nvPicPr>
        <p:blipFill>
          <a:blip r:embed="rId3" cstate="print"/>
          <a:stretch>
            <a:fillRect/>
          </a:stretch>
        </p:blipFill>
        <p:spPr bwMode="auto">
          <a:xfrm>
            <a:off x="4788025" y="233097"/>
            <a:ext cx="4184442" cy="4570901"/>
          </a:xfrm>
          <a:prstGeom prst="rect">
            <a:avLst/>
          </a:prstGeom>
          <a:noFill/>
          <a:ln w="9525">
            <a:noFill/>
            <a:round/>
            <a:headEnd/>
            <a:tailEnd/>
          </a:ln>
        </p:spPr>
      </p:pic>
      <p:pic>
        <p:nvPicPr>
          <p:cNvPr id="60418" name="Picture 2" descr="https://upload.wikimedia.org/wikipedia/commons/b/b1/PiPlus-muon-decay.png"/>
          <p:cNvPicPr>
            <a:picLocks noChangeAspect="1" noChangeArrowheads="1"/>
          </p:cNvPicPr>
          <p:nvPr/>
        </p:nvPicPr>
        <p:blipFill>
          <a:blip r:embed="rId4" cstate="print"/>
          <a:srcRect/>
          <a:stretch>
            <a:fillRect/>
          </a:stretch>
        </p:blipFill>
        <p:spPr bwMode="auto">
          <a:xfrm>
            <a:off x="5436096" y="3939902"/>
            <a:ext cx="2627871" cy="643714"/>
          </a:xfrm>
          <a:prstGeom prst="rect">
            <a:avLst/>
          </a:prstGeom>
          <a:noFill/>
        </p:spPr>
      </p:pic>
      <p:pic>
        <p:nvPicPr>
          <p:cNvPr id="9" name="Содержимое 4" descr="index.jpg"/>
          <p:cNvPicPr>
            <a:picLocks noChangeAspect="1"/>
          </p:cNvPicPr>
          <p:nvPr/>
        </p:nvPicPr>
        <p:blipFill>
          <a:blip r:embed="rId5" cstate="print"/>
          <a:stretch>
            <a:fillRect/>
          </a:stretch>
        </p:blipFill>
        <p:spPr bwMode="auto">
          <a:xfrm rot="4577340">
            <a:off x="3761410" y="890852"/>
            <a:ext cx="1897404" cy="1076045"/>
          </a:xfrm>
          <a:prstGeom prst="rect">
            <a:avLst/>
          </a:prstGeom>
          <a:noFill/>
          <a:ln w="9525">
            <a:noFill/>
            <a:round/>
            <a:headEnd/>
            <a:tailEnd/>
          </a:ln>
        </p:spPr>
      </p:pic>
      <p:pic>
        <p:nvPicPr>
          <p:cNvPr id="12" name="Рисунок 11" descr="Blazar_pmweek_asas.png"/>
          <p:cNvPicPr>
            <a:picLocks noChangeAspect="1"/>
          </p:cNvPicPr>
          <p:nvPr/>
        </p:nvPicPr>
        <p:blipFill>
          <a:blip r:embed="rId6" cstate="print"/>
          <a:stretch>
            <a:fillRect/>
          </a:stretch>
        </p:blipFill>
        <p:spPr>
          <a:xfrm>
            <a:off x="827584" y="771550"/>
            <a:ext cx="2591464" cy="282705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0"/>
            <a:ext cx="8640960" cy="648072"/>
          </a:xfrm>
        </p:spPr>
        <p:txBody>
          <a:bodyPr/>
          <a:lstStyle/>
          <a:p>
            <a:r>
              <a:rPr lang="ru-RU" sz="2000" dirty="0" smtClean="0">
                <a:solidFill>
                  <a:schemeClr val="bg1"/>
                </a:solidFill>
              </a:rPr>
              <a:t>Изменчивость </a:t>
            </a:r>
            <a:r>
              <a:rPr lang="ru-RU" sz="2000" dirty="0" err="1" smtClean="0">
                <a:solidFill>
                  <a:schemeClr val="bg1"/>
                </a:solidFill>
              </a:rPr>
              <a:t>блазара</a:t>
            </a:r>
            <a:r>
              <a:rPr lang="ru-RU" sz="2000" dirty="0" smtClean="0">
                <a:solidFill>
                  <a:schemeClr val="bg1"/>
                </a:solidFill>
              </a:rPr>
              <a:t>  </a:t>
            </a:r>
            <a:r>
              <a:rPr lang="en-US" sz="2000" dirty="0" smtClean="0">
                <a:solidFill>
                  <a:schemeClr val="bg1"/>
                </a:solidFill>
              </a:rPr>
              <a:t>TXS 0506 + 056 optical </a:t>
            </a:r>
            <a:r>
              <a:rPr lang="en-US" sz="2000" dirty="0" err="1" smtClean="0">
                <a:solidFill>
                  <a:schemeClr val="bg1"/>
                </a:solidFill>
              </a:rPr>
              <a:t>blazar</a:t>
            </a:r>
            <a:r>
              <a:rPr lang="en-US" sz="2000" dirty="0" smtClean="0">
                <a:solidFill>
                  <a:schemeClr val="bg1"/>
                </a:solidFill>
              </a:rPr>
              <a:t> variability rate.</a:t>
            </a:r>
            <a:endParaRPr lang="ru-RU" sz="2800" dirty="0">
              <a:solidFill>
                <a:schemeClr val="bg1"/>
              </a:solidFill>
            </a:endParaRPr>
          </a:p>
        </p:txBody>
      </p:sp>
      <p:pic>
        <p:nvPicPr>
          <p:cNvPr id="5" name="Содержимое 4" descr="Figure4.jpg"/>
          <p:cNvPicPr>
            <a:picLocks noGrp="1" noChangeAspect="1"/>
          </p:cNvPicPr>
          <p:nvPr>
            <p:ph idx="1"/>
          </p:nvPr>
        </p:nvPicPr>
        <p:blipFill>
          <a:blip r:embed="rId2" cstate="print"/>
          <a:stretch>
            <a:fillRect/>
          </a:stretch>
        </p:blipFill>
        <p:spPr>
          <a:xfrm>
            <a:off x="0" y="574228"/>
            <a:ext cx="9138542" cy="4569272"/>
          </a:xfr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79512" y="915566"/>
            <a:ext cx="8226425" cy="2981325"/>
          </a:xfrm>
        </p:spPr>
        <p:txBody>
          <a:bodyPr/>
          <a:lstStyle/>
          <a:p>
            <a:pPr algn="ctr"/>
            <a:r>
              <a:rPr lang="en-US" sz="1400" b="1" dirty="0" smtClean="0">
                <a:solidFill>
                  <a:schemeClr val="bg1"/>
                </a:solidFill>
                <a:latin typeface="Times New Roman" pitchFamily="18" charset="0"/>
                <a:cs typeface="Times New Roman" pitchFamily="18" charset="0"/>
              </a:rPr>
              <a:t>Optical Observations Reveal  Strong Evidence</a:t>
            </a:r>
            <a:r>
              <a:rPr lang="ru-RU" sz="1400" dirty="0" smtClean="0">
                <a:solidFill>
                  <a:schemeClr val="bg1"/>
                </a:solidFill>
                <a:latin typeface="Times New Roman" pitchFamily="18" charset="0"/>
                <a:cs typeface="Times New Roman" pitchFamily="18" charset="0"/>
              </a:rPr>
              <a:t>  </a:t>
            </a:r>
            <a:r>
              <a:rPr lang="en-US" sz="1400" b="1" dirty="0" smtClean="0">
                <a:solidFill>
                  <a:schemeClr val="bg1"/>
                </a:solidFill>
                <a:latin typeface="Times New Roman" pitchFamily="18" charset="0"/>
                <a:cs typeface="Times New Roman" pitchFamily="18" charset="0"/>
              </a:rPr>
              <a:t>for High Energy Neutrino progenitor  </a:t>
            </a:r>
            <a:endParaRPr lang="ru-RU" sz="1400" dirty="0" smtClean="0">
              <a:solidFill>
                <a:schemeClr val="bg1"/>
              </a:solidFill>
              <a:latin typeface="Times New Roman" pitchFamily="18" charset="0"/>
              <a:cs typeface="Times New Roman" pitchFamily="18" charset="0"/>
            </a:endParaRPr>
          </a:p>
          <a:p>
            <a:pPr algn="just"/>
            <a:r>
              <a:rPr lang="en-US" sz="1400" b="1" dirty="0" smtClean="0">
                <a:solidFill>
                  <a:schemeClr val="bg1"/>
                </a:solidFill>
                <a:latin typeface="Times New Roman" pitchFamily="18" charset="0"/>
                <a:cs typeface="Times New Roman" pitchFamily="18" charset="0"/>
              </a:rPr>
              <a:t>Physicists are investigating the properties of matter at ultrahigh energies, thousands of times greater than the capabilities of the Large </a:t>
            </a:r>
            <a:r>
              <a:rPr lang="en-US" sz="1400" b="1" dirty="0" err="1" smtClean="0">
                <a:solidFill>
                  <a:schemeClr val="bg1"/>
                </a:solidFill>
                <a:latin typeface="Times New Roman" pitchFamily="18" charset="0"/>
                <a:cs typeface="Times New Roman" pitchFamily="18" charset="0"/>
              </a:rPr>
              <a:t>Hadron</a:t>
            </a:r>
            <a:r>
              <a:rPr lang="en-US" sz="1400" b="1" dirty="0" smtClean="0">
                <a:solidFill>
                  <a:schemeClr val="bg1"/>
                </a:solidFill>
                <a:latin typeface="Times New Roman" pitchFamily="18" charset="0"/>
                <a:cs typeface="Times New Roman" pitchFamily="18" charset="0"/>
              </a:rPr>
              <a:t> Collider. “Free” accelerators are located in the Universe and astronomers can’t do without them. Different countries that built monster-like machines in ice (</a:t>
            </a:r>
            <a:r>
              <a:rPr lang="en-US" sz="1400" b="1" dirty="0" err="1" smtClean="0">
                <a:solidFill>
                  <a:schemeClr val="bg1"/>
                </a:solidFill>
                <a:latin typeface="Times New Roman" pitchFamily="18" charset="0"/>
                <a:cs typeface="Times New Roman" pitchFamily="18" charset="0"/>
              </a:rPr>
              <a:t>IceCube</a:t>
            </a:r>
            <a:r>
              <a:rPr lang="en-US" sz="1400" b="1" dirty="0" smtClean="0">
                <a:solidFill>
                  <a:schemeClr val="bg1"/>
                </a:solidFill>
                <a:latin typeface="Times New Roman" pitchFamily="18" charset="0"/>
                <a:cs typeface="Times New Roman" pitchFamily="18" charset="0"/>
              </a:rPr>
              <a:t>), under water (ANTARES, Baykal Neutrino Observatory), and in deep tunnels (</a:t>
            </a:r>
            <a:r>
              <a:rPr lang="en-US" sz="1400" b="1" dirty="0" err="1" smtClean="0">
                <a:solidFill>
                  <a:schemeClr val="bg1"/>
                </a:solidFill>
                <a:latin typeface="Times New Roman" pitchFamily="18" charset="0"/>
                <a:cs typeface="Times New Roman" pitchFamily="18" charset="0"/>
              </a:rPr>
              <a:t>Baksan</a:t>
            </a:r>
            <a:r>
              <a:rPr lang="en-US" sz="1400" b="1" dirty="0" smtClean="0">
                <a:solidFill>
                  <a:schemeClr val="bg1"/>
                </a:solidFill>
                <a:latin typeface="Times New Roman" pitchFamily="18" charset="0"/>
                <a:cs typeface="Times New Roman" pitchFamily="18" charset="0"/>
              </a:rPr>
              <a:t> Neutrino Observatory) have been detecting ultrahigh-energy neutrinos for the past 10 years. It is still not possible to understand where cosmic neutrinos of </a:t>
            </a:r>
            <a:r>
              <a:rPr lang="en-US" sz="1400" b="1" dirty="0" err="1" smtClean="0">
                <a:solidFill>
                  <a:schemeClr val="bg1"/>
                </a:solidFill>
                <a:latin typeface="Times New Roman" pitchFamily="18" charset="0"/>
                <a:cs typeface="Times New Roman" pitchFamily="18" charset="0"/>
              </a:rPr>
              <a:t>superhigh</a:t>
            </a:r>
            <a:r>
              <a:rPr lang="en-US" sz="1400" b="1" dirty="0" smtClean="0">
                <a:solidFill>
                  <a:schemeClr val="bg1"/>
                </a:solidFill>
                <a:latin typeface="Times New Roman" pitchFamily="18" charset="0"/>
                <a:cs typeface="Times New Roman" pitchFamily="18" charset="0"/>
              </a:rPr>
              <a:t> energies come from and astronomical robots have joined in solving this problem. Here we show that the source of ultrahigh-energy neutrinos is </a:t>
            </a:r>
            <a:r>
              <a:rPr lang="en-US" sz="1400" b="1" dirty="0" err="1" smtClean="0">
                <a:solidFill>
                  <a:schemeClr val="bg1"/>
                </a:solidFill>
                <a:latin typeface="Times New Roman" pitchFamily="18" charset="0"/>
                <a:cs typeface="Times New Roman" pitchFamily="18" charset="0"/>
              </a:rPr>
              <a:t>supermassive</a:t>
            </a:r>
            <a:r>
              <a:rPr lang="en-US" sz="1400" b="1" dirty="0" smtClean="0">
                <a:solidFill>
                  <a:schemeClr val="bg1"/>
                </a:solidFill>
                <a:latin typeface="Times New Roman" pitchFamily="18" charset="0"/>
                <a:cs typeface="Times New Roman" pitchFamily="18" charset="0"/>
              </a:rPr>
              <a:t> black holes - </a:t>
            </a:r>
            <a:r>
              <a:rPr lang="en-US" sz="1400" b="1" dirty="0" err="1" smtClean="0">
                <a:solidFill>
                  <a:schemeClr val="bg1"/>
                </a:solidFill>
                <a:latin typeface="Times New Roman" pitchFamily="18" charset="0"/>
                <a:cs typeface="Times New Roman" pitchFamily="18" charset="0"/>
              </a:rPr>
              <a:t>blazars</a:t>
            </a:r>
            <a:r>
              <a:rPr lang="en-US" sz="1400" b="1" dirty="0" smtClean="0">
                <a:solidFill>
                  <a:schemeClr val="bg1"/>
                </a:solidFill>
                <a:latin typeface="Times New Roman" pitchFamily="18" charset="0"/>
                <a:cs typeface="Times New Roman" pitchFamily="18" charset="0"/>
              </a:rPr>
              <a:t> - in at least one case. A few years ago, the MASTER Global Network of Robot Telescopes came to the rescue, which within a minute is capable of pointing to anywhere in the sky according to the signal of neutrino detectors. After 2 years among the myriad objects in the sky, she caught one of the culprits of this huge scientific problem. In this work, the earliest astronomical observation of a high energy neutrino error box in which its variability was discovered after  ultrahigh-energy neutrinos detection. The Crimean robotic telescope of the MASTER global international network automatically imaged the error box of the very  high-energy neutrino event IceCube-170922A</a:t>
            </a:r>
            <a:r>
              <a:rPr lang="en-US" sz="1400" b="1" baseline="30000" dirty="0" smtClean="0">
                <a:solidFill>
                  <a:schemeClr val="bg1"/>
                </a:solidFill>
                <a:latin typeface="Times New Roman" pitchFamily="18" charset="0"/>
                <a:cs typeface="Times New Roman" pitchFamily="18" charset="0"/>
              </a:rPr>
              <a:t>2</a:t>
            </a:r>
            <a:r>
              <a:rPr lang="en-US" sz="1400" b="1" dirty="0" smtClean="0">
                <a:solidFill>
                  <a:schemeClr val="bg1"/>
                </a:solidFill>
                <a:latin typeface="Times New Roman" pitchFamily="18" charset="0"/>
                <a:cs typeface="Times New Roman" pitchFamily="18" charset="0"/>
              </a:rPr>
              <a:t>. Observations were carried out 27 seconds after receiving the alert, i.e., 73 seconds after the IceCube-170922A neutrino event was detected by the </a:t>
            </a:r>
            <a:r>
              <a:rPr lang="en-US" sz="1400" b="1" dirty="0" err="1" smtClean="0">
                <a:solidFill>
                  <a:schemeClr val="bg1"/>
                </a:solidFill>
                <a:latin typeface="Times New Roman" pitchFamily="18" charset="0"/>
                <a:cs typeface="Times New Roman" pitchFamily="18" charset="0"/>
              </a:rPr>
              <a:t>IceCube</a:t>
            </a:r>
            <a:r>
              <a:rPr lang="en-US" sz="1400" b="1" dirty="0" smtClean="0">
                <a:solidFill>
                  <a:schemeClr val="bg1"/>
                </a:solidFill>
                <a:latin typeface="Times New Roman" pitchFamily="18" charset="0"/>
                <a:cs typeface="Times New Roman" pitchFamily="18" charset="0"/>
              </a:rPr>
              <a:t> installation at the South Pole</a:t>
            </a:r>
            <a:r>
              <a:rPr lang="en-US" sz="1400" b="1" baseline="30000" dirty="0" smtClean="0">
                <a:solidFill>
                  <a:schemeClr val="bg1"/>
                </a:solidFill>
                <a:latin typeface="Times New Roman" pitchFamily="18" charset="0"/>
                <a:cs typeface="Times New Roman" pitchFamily="18" charset="0"/>
              </a:rPr>
              <a:t>3</a:t>
            </a:r>
            <a:r>
              <a:rPr lang="en-US" sz="1400" b="1" dirty="0" smtClean="0">
                <a:solidFill>
                  <a:schemeClr val="bg1"/>
                </a:solidFill>
                <a:latin typeface="Times New Roman" pitchFamily="18" charset="0"/>
                <a:cs typeface="Times New Roman" pitchFamily="18" charset="0"/>
              </a:rPr>
              <a:t>. Robot found the  </a:t>
            </a:r>
            <a:r>
              <a:rPr lang="en-US" sz="1400" b="1" dirty="0" err="1" smtClean="0">
                <a:solidFill>
                  <a:schemeClr val="bg1"/>
                </a:solidFill>
                <a:latin typeface="Times New Roman" pitchFamily="18" charset="0"/>
                <a:cs typeface="Times New Roman" pitchFamily="18" charset="0"/>
              </a:rPr>
              <a:t>blazar</a:t>
            </a:r>
            <a:r>
              <a:rPr lang="en-US" sz="1400" b="1" dirty="0" smtClean="0">
                <a:solidFill>
                  <a:schemeClr val="bg1"/>
                </a:solidFill>
                <a:latin typeface="Times New Roman" pitchFamily="18" charset="0"/>
                <a:cs typeface="Times New Roman" pitchFamily="18" charset="0"/>
              </a:rPr>
              <a:t> TXS 0506+056</a:t>
            </a:r>
            <a:r>
              <a:rPr lang="en-US" sz="1400" b="1" baseline="30000" dirty="0" smtClean="0">
                <a:solidFill>
                  <a:schemeClr val="bg1"/>
                </a:solidFill>
                <a:latin typeface="Times New Roman" pitchFamily="18" charset="0"/>
                <a:cs typeface="Times New Roman" pitchFamily="18" charset="0"/>
              </a:rPr>
              <a:t>5 </a:t>
            </a:r>
            <a:r>
              <a:rPr lang="en-US" sz="1400" b="1" dirty="0" smtClean="0">
                <a:solidFill>
                  <a:schemeClr val="bg1"/>
                </a:solidFill>
                <a:latin typeface="Times New Roman" pitchFamily="18" charset="0"/>
                <a:cs typeface="Times New Roman" pitchFamily="18" charset="0"/>
              </a:rPr>
              <a:t> to be in the off-state after one minute and then switched to the on-state no later than two hours after the event. The effect is observed at a </a:t>
            </a:r>
            <a:r>
              <a:rPr lang="ru-RU" sz="1400" b="1" dirty="0" smtClean="0">
                <a:solidFill>
                  <a:schemeClr val="bg1"/>
                </a:solidFill>
                <a:latin typeface="Times New Roman" pitchFamily="18" charset="0"/>
                <a:cs typeface="Times New Roman" pitchFamily="18" charset="0"/>
              </a:rPr>
              <a:t>5</a:t>
            </a:r>
            <a:r>
              <a:rPr lang="en-US" sz="1400" b="1" dirty="0" smtClean="0">
                <a:solidFill>
                  <a:schemeClr val="bg1"/>
                </a:solidFill>
                <a:latin typeface="Times New Roman" pitchFamily="18" charset="0"/>
                <a:cs typeface="Times New Roman" pitchFamily="18" charset="0"/>
              </a:rPr>
              <a:t>0-sigma significance level.</a:t>
            </a:r>
            <a:endParaRPr lang="ru-RU" sz="1400" dirty="0" smtClean="0">
              <a:solidFill>
                <a:schemeClr val="bg1"/>
              </a:solidFill>
              <a:latin typeface="Times New Roman" pitchFamily="18" charset="0"/>
              <a:cs typeface="Times New Roman" pitchFamily="18" charset="0"/>
            </a:endParaRPr>
          </a:p>
          <a:p>
            <a:endParaRPr lang="ru-RU" dirty="0"/>
          </a:p>
        </p:txBody>
      </p:sp>
      <p:sp>
        <p:nvSpPr>
          <p:cNvPr id="4" name="Нижний колонтитул 3"/>
          <p:cNvSpPr>
            <a:spLocks noGrp="1"/>
          </p:cNvSpPr>
          <p:nvPr>
            <p:ph type="ftr" idx="11"/>
          </p:nvPr>
        </p:nvSpPr>
        <p:spPr/>
        <p:txBody>
          <a:bodyPr/>
          <a:lstStyle/>
          <a:p>
            <a:pPr>
              <a:defRPr/>
            </a:pPr>
            <a:r>
              <a:rPr lang="en-US" smtClean="0"/>
              <a:t>Vladimir Lipunov, Optical  Observations Reveal  Strong Evidence for High Energy Neutrino Progenitor, 05 June 2020</a:t>
            </a:r>
            <a:endParaRPr lang="en-US" dirty="0"/>
          </a:p>
        </p:txBody>
      </p:sp>
      <p:pic>
        <p:nvPicPr>
          <p:cNvPr id="5" name="Рисунок 4" descr="brends crop.jpg"/>
          <p:cNvPicPr>
            <a:picLocks noChangeAspect="1"/>
          </p:cNvPicPr>
          <p:nvPr/>
        </p:nvPicPr>
        <p:blipFill>
          <a:blip r:embed="rId2" cstate="print"/>
          <a:stretch>
            <a:fillRect/>
          </a:stretch>
        </p:blipFill>
        <p:spPr>
          <a:xfrm>
            <a:off x="0" y="0"/>
            <a:ext cx="9144000" cy="81280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cordova.gif"/>
          <p:cNvPicPr>
            <a:picLocks noChangeAspect="1"/>
          </p:cNvPicPr>
          <p:nvPr/>
        </p:nvPicPr>
        <p:blipFill>
          <a:blip r:embed="rId2" cstate="print"/>
          <a:stretch>
            <a:fillRect/>
          </a:stretch>
        </p:blipFill>
        <p:spPr>
          <a:xfrm>
            <a:off x="0" y="0"/>
            <a:ext cx="9144000" cy="5143500"/>
          </a:xfrm>
          <a:prstGeom prst="rect">
            <a:avLst/>
          </a:prstGeom>
        </p:spPr>
      </p:pic>
      <p:sp>
        <p:nvSpPr>
          <p:cNvPr id="2" name="Заголовок 1"/>
          <p:cNvSpPr>
            <a:spLocks noGrp="1"/>
          </p:cNvSpPr>
          <p:nvPr>
            <p:ph type="title"/>
          </p:nvPr>
        </p:nvSpPr>
        <p:spPr>
          <a:xfrm>
            <a:off x="2195736" y="195486"/>
            <a:ext cx="5112568" cy="936104"/>
          </a:xfrm>
        </p:spPr>
        <p:txBody>
          <a:bodyPr/>
          <a:lstStyle/>
          <a:p>
            <a:pPr algn="l"/>
            <a:r>
              <a:rPr lang="ru-RU" sz="2800" b="1" dirty="0" smtClean="0">
                <a:solidFill>
                  <a:schemeClr val="bg2">
                    <a:lumMod val="75000"/>
                  </a:schemeClr>
                </a:solidFill>
                <a:latin typeface="Segoe Script" pitchFamily="34" charset="0"/>
              </a:rPr>
              <a:t>Спасибо!</a:t>
            </a:r>
            <a:r>
              <a:rPr lang="en-US" sz="2800" b="1" dirty="0" smtClean="0">
                <a:solidFill>
                  <a:schemeClr val="bg2">
                    <a:lumMod val="75000"/>
                  </a:schemeClr>
                </a:solidFill>
                <a:latin typeface="Segoe Script" pitchFamily="34" charset="0"/>
              </a:rPr>
              <a:t/>
            </a:r>
            <a:br>
              <a:rPr lang="en-US" sz="2800" b="1" dirty="0" smtClean="0">
                <a:solidFill>
                  <a:schemeClr val="bg2">
                    <a:lumMod val="75000"/>
                  </a:schemeClr>
                </a:solidFill>
                <a:latin typeface="Segoe Script" pitchFamily="34" charset="0"/>
              </a:rPr>
            </a:br>
            <a:r>
              <a:rPr lang="en-US" sz="2800" b="1" dirty="0" smtClean="0">
                <a:solidFill>
                  <a:schemeClr val="bg2">
                    <a:lumMod val="75000"/>
                  </a:schemeClr>
                </a:solidFill>
                <a:latin typeface="Segoe Script" pitchFamily="34" charset="0"/>
              </a:rPr>
              <a:t>                  Thank you!</a:t>
            </a:r>
            <a:endParaRPr lang="ru-RU" sz="2800" b="1" dirty="0">
              <a:solidFill>
                <a:schemeClr val="bg2">
                  <a:lumMod val="75000"/>
                </a:schemeClr>
              </a:solidFill>
              <a:latin typeface="Segoe Script"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555526"/>
            <a:ext cx="5076056" cy="1502866"/>
          </a:xfrm>
        </p:spPr>
        <p:txBody>
          <a:bodyPr/>
          <a:lstStyle/>
          <a:p>
            <a:r>
              <a:rPr lang="en-US" dirty="0" smtClean="0">
                <a:solidFill>
                  <a:schemeClr val="bg1"/>
                </a:solidFill>
              </a:rPr>
              <a:t>Cosmic Ray Spectrum</a:t>
            </a:r>
            <a:endParaRPr lang="ru-RU" dirty="0">
              <a:solidFill>
                <a:schemeClr val="bg1"/>
              </a:solidFill>
            </a:endParaRPr>
          </a:p>
        </p:txBody>
      </p:sp>
      <p:pic>
        <p:nvPicPr>
          <p:cNvPr id="5" name="Содержимое 4" descr="spectr_CR.jpg"/>
          <p:cNvPicPr>
            <a:picLocks noGrp="1" noChangeAspect="1"/>
          </p:cNvPicPr>
          <p:nvPr>
            <p:ph idx="1"/>
          </p:nvPr>
        </p:nvPicPr>
        <p:blipFill>
          <a:blip r:embed="rId2" cstate="print"/>
          <a:stretch>
            <a:fillRect/>
          </a:stretch>
        </p:blipFill>
        <p:spPr>
          <a:xfrm>
            <a:off x="5364088" y="195486"/>
            <a:ext cx="3584460" cy="4428301"/>
          </a:xfrm>
        </p:spPr>
      </p:pic>
      <p:sp>
        <p:nvSpPr>
          <p:cNvPr id="4" name="Нижний колонтитул 3"/>
          <p:cNvSpPr>
            <a:spLocks noGrp="1"/>
          </p:cNvSpPr>
          <p:nvPr>
            <p:ph type="ftr" idx="11"/>
          </p:nvPr>
        </p:nvSpPr>
        <p:spPr>
          <a:xfrm>
            <a:off x="0" y="4803998"/>
            <a:ext cx="8892480" cy="156939"/>
          </a:xfrm>
        </p:spPr>
        <p:txBody>
          <a:bodyPr/>
          <a:lstStyle/>
          <a:p>
            <a:pPr>
              <a:defRPr/>
            </a:pPr>
            <a:r>
              <a:rPr lang="en-US" dirty="0" smtClean="0">
                <a:solidFill>
                  <a:schemeClr val="bg1"/>
                </a:solidFill>
              </a:rPr>
              <a:t>Vladimir Lipunov, Optical  Observations Reveal  Strong Evidence for High Energy Neutrino Progenitor, 05 June 2020</a:t>
            </a:r>
            <a:endParaRPr lang="en-US" dirty="0">
              <a:solidFill>
                <a:schemeClr val="bg1"/>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idx="11"/>
          </p:nvPr>
        </p:nvSpPr>
        <p:spPr/>
        <p:txBody>
          <a:bodyPr/>
          <a:lstStyle/>
          <a:p>
            <a:pPr>
              <a:defRPr/>
            </a:pPr>
            <a:r>
              <a:rPr lang="en-US" smtClean="0"/>
              <a:t>Vladimir Lipunov, Optical  Observations Reveal  Strong Evidence for High Energy Neutrino Progenitor, 05 June 2020</a:t>
            </a:r>
            <a:endParaRPr lang="en-US" dirty="0"/>
          </a:p>
        </p:txBody>
      </p:sp>
      <p:pic>
        <p:nvPicPr>
          <p:cNvPr id="3" name="Рисунок 2" descr="baksan.png"/>
          <p:cNvPicPr>
            <a:picLocks noChangeAspect="1"/>
          </p:cNvPicPr>
          <p:nvPr/>
        </p:nvPicPr>
        <p:blipFill>
          <a:blip r:embed="rId2" cstate="print"/>
          <a:stretch>
            <a:fillRect/>
          </a:stretch>
        </p:blipFill>
        <p:spPr>
          <a:xfrm>
            <a:off x="5283405" y="0"/>
            <a:ext cx="3860595" cy="5143500"/>
          </a:xfrm>
          <a:prstGeom prst="rect">
            <a:avLst/>
          </a:prstGeom>
        </p:spPr>
      </p:pic>
      <p:sp>
        <p:nvSpPr>
          <p:cNvPr id="4" name="Прямоугольник 3"/>
          <p:cNvSpPr/>
          <p:nvPr/>
        </p:nvSpPr>
        <p:spPr>
          <a:xfrm>
            <a:off x="323528" y="339502"/>
            <a:ext cx="4572000" cy="4616648"/>
          </a:xfrm>
          <a:prstGeom prst="rect">
            <a:avLst/>
          </a:prstGeom>
        </p:spPr>
        <p:txBody>
          <a:bodyPr>
            <a:spAutoFit/>
          </a:bodyPr>
          <a:lstStyle/>
          <a:p>
            <a:r>
              <a:rPr lang="ru-RU" sz="1400" dirty="0" smtClean="0">
                <a:solidFill>
                  <a:schemeClr val="bg1"/>
                </a:solidFill>
                <a:latin typeface="Times New Roman" pitchFamily="18" charset="0"/>
                <a:cs typeface="Times New Roman" pitchFamily="18" charset="0"/>
              </a:rPr>
              <a:t>Вид на пос. Нейтрино и гору </a:t>
            </a:r>
            <a:r>
              <a:rPr lang="ru-RU" sz="1400" dirty="0" err="1" smtClean="0">
                <a:solidFill>
                  <a:schemeClr val="bg1"/>
                </a:solidFill>
                <a:latin typeface="Times New Roman" pitchFamily="18" charset="0"/>
                <a:cs typeface="Times New Roman" pitchFamily="18" charset="0"/>
              </a:rPr>
              <a:t>Андырчи</a:t>
            </a:r>
            <a:r>
              <a:rPr lang="ru-RU" sz="1400" dirty="0" smtClean="0">
                <a:solidFill>
                  <a:schemeClr val="bg1"/>
                </a:solidFill>
                <a:latin typeface="Times New Roman" pitchFamily="18" charset="0"/>
                <a:cs typeface="Times New Roman" pitchFamily="18" charset="0"/>
              </a:rPr>
              <a:t>. Наземные сооружения БНО: 1 – установка «Ковер», 2 – </a:t>
            </a:r>
            <a:r>
              <a:rPr lang="ru-RU" sz="1400" dirty="0" err="1" smtClean="0">
                <a:solidFill>
                  <a:schemeClr val="bg1"/>
                </a:solidFill>
                <a:latin typeface="Times New Roman" pitchFamily="18" charset="0"/>
                <a:cs typeface="Times New Roman" pitchFamily="18" charset="0"/>
              </a:rPr>
              <a:t>мюонный</a:t>
            </a:r>
            <a:r>
              <a:rPr lang="ru-RU" sz="1400" dirty="0" smtClean="0">
                <a:solidFill>
                  <a:schemeClr val="bg1"/>
                </a:solidFill>
                <a:latin typeface="Times New Roman" pitchFamily="18" charset="0"/>
                <a:cs typeface="Times New Roman" pitchFamily="18" charset="0"/>
              </a:rPr>
              <a:t> детектор, 3 – лабораторные корпуса, 4 – установка «</a:t>
            </a:r>
            <a:r>
              <a:rPr lang="ru-RU" sz="1400" dirty="0" err="1" smtClean="0">
                <a:solidFill>
                  <a:schemeClr val="bg1"/>
                </a:solidFill>
                <a:latin typeface="Times New Roman" pitchFamily="18" charset="0"/>
                <a:cs typeface="Times New Roman" pitchFamily="18" charset="0"/>
              </a:rPr>
              <a:t>Андырчи</a:t>
            </a:r>
            <a:r>
              <a:rPr lang="ru-RU" sz="1400" dirty="0" smtClean="0">
                <a:solidFill>
                  <a:schemeClr val="bg1"/>
                </a:solidFill>
                <a:latin typeface="Times New Roman" pitchFamily="18" charset="0"/>
                <a:cs typeface="Times New Roman" pitchFamily="18" charset="0"/>
              </a:rPr>
              <a:t>», 5 – входы в штольни</a:t>
            </a:r>
          </a:p>
          <a:p>
            <a:r>
              <a:rPr lang="ru-RU" sz="1400" b="1" dirty="0" smtClean="0">
                <a:solidFill>
                  <a:schemeClr val="bg1"/>
                </a:solidFill>
                <a:latin typeface="Times New Roman" pitchFamily="18" charset="0"/>
                <a:cs typeface="Times New Roman" pitchFamily="18" charset="0"/>
              </a:rPr>
              <a:t>В состав ЦКП входят следующие установки:</a:t>
            </a:r>
            <a:r>
              <a:rPr lang="ru-RU" sz="1400" dirty="0" smtClean="0">
                <a:solidFill>
                  <a:schemeClr val="bg1"/>
                </a:solidFill>
                <a:latin typeface="Times New Roman" pitchFamily="18" charset="0"/>
                <a:cs typeface="Times New Roman" pitchFamily="18" charset="0"/>
              </a:rPr>
              <a:t/>
            </a:r>
            <a:br>
              <a:rPr lang="ru-RU" sz="1400" dirty="0" smtClean="0">
                <a:solidFill>
                  <a:schemeClr val="bg1"/>
                </a:solidFill>
                <a:latin typeface="Times New Roman" pitchFamily="18" charset="0"/>
                <a:cs typeface="Times New Roman" pitchFamily="18" charset="0"/>
              </a:rPr>
            </a:br>
            <a:endParaRPr lang="ru-RU" sz="1400" dirty="0" smtClean="0">
              <a:solidFill>
                <a:schemeClr val="bg1"/>
              </a:solidFill>
              <a:latin typeface="Times New Roman" pitchFamily="18" charset="0"/>
              <a:cs typeface="Times New Roman" pitchFamily="18" charset="0"/>
            </a:endParaRPr>
          </a:p>
          <a:p>
            <a:r>
              <a:rPr lang="ru-RU" sz="1400" dirty="0" smtClean="0">
                <a:solidFill>
                  <a:schemeClr val="bg1"/>
                </a:solidFill>
                <a:latin typeface="Times New Roman" pitchFamily="18" charset="0"/>
                <a:cs typeface="Times New Roman" pitchFamily="18" charset="0"/>
              </a:rPr>
              <a:t>Лаборатория ОГРАН (Гравитационная антенна) БНО ИЯИ РАН</a:t>
            </a:r>
          </a:p>
          <a:p>
            <a:r>
              <a:rPr lang="ru-RU" sz="1400" dirty="0" err="1" smtClean="0">
                <a:solidFill>
                  <a:schemeClr val="bg1"/>
                </a:solidFill>
                <a:latin typeface="Times New Roman" pitchFamily="18" charset="0"/>
                <a:cs typeface="Times New Roman" pitchFamily="18" charset="0"/>
              </a:rPr>
              <a:t>Двухзонный</a:t>
            </a:r>
            <a:r>
              <a:rPr lang="ru-RU" sz="1400" dirty="0" smtClean="0">
                <a:solidFill>
                  <a:schemeClr val="bg1"/>
                </a:solidFill>
                <a:latin typeface="Times New Roman" pitchFamily="18" charset="0"/>
                <a:cs typeface="Times New Roman" pitchFamily="18" charset="0"/>
              </a:rPr>
              <a:t> детектор с жидкометаллической мишенью НЕЙТРИНО (ИЯИ РАН)</a:t>
            </a:r>
          </a:p>
          <a:p>
            <a:r>
              <a:rPr lang="ru-RU" sz="1400" dirty="0" smtClean="0">
                <a:solidFill>
                  <a:schemeClr val="bg1"/>
                </a:solidFill>
                <a:latin typeface="Times New Roman" pitchFamily="18" charset="0"/>
                <a:cs typeface="Times New Roman" pitchFamily="18" charset="0"/>
              </a:rPr>
              <a:t>Лаборатория испытательного стенда компонентов и устройств НУ "</a:t>
            </a:r>
            <a:r>
              <a:rPr lang="ru-RU" sz="1400" dirty="0" err="1" smtClean="0">
                <a:solidFill>
                  <a:schemeClr val="bg1"/>
                </a:solidFill>
                <a:latin typeface="Times New Roman" pitchFamily="18" charset="0"/>
                <a:cs typeface="Times New Roman" pitchFamily="18" charset="0"/>
              </a:rPr>
              <a:t>Искон</a:t>
            </a:r>
            <a:r>
              <a:rPr lang="ru-RU" sz="1400" dirty="0" smtClean="0">
                <a:solidFill>
                  <a:schemeClr val="bg1"/>
                </a:solidFill>
                <a:latin typeface="Times New Roman" pitchFamily="18" charset="0"/>
                <a:cs typeface="Times New Roman" pitchFamily="18" charset="0"/>
              </a:rPr>
              <a:t>"</a:t>
            </a:r>
          </a:p>
          <a:p>
            <a:r>
              <a:rPr lang="ru-RU" sz="1400" dirty="0" err="1" smtClean="0">
                <a:solidFill>
                  <a:schemeClr val="bg1"/>
                </a:solidFill>
                <a:latin typeface="Times New Roman" pitchFamily="18" charset="0"/>
                <a:cs typeface="Times New Roman" pitchFamily="18" charset="0"/>
                <a:hlinkClick r:id="rId3"/>
              </a:rPr>
              <a:t>Баксанский</a:t>
            </a:r>
            <a:r>
              <a:rPr lang="ru-RU" sz="1400" dirty="0" smtClean="0">
                <a:solidFill>
                  <a:schemeClr val="bg1"/>
                </a:solidFill>
                <a:latin typeface="Times New Roman" pitchFamily="18" charset="0"/>
                <a:cs typeface="Times New Roman" pitchFamily="18" charset="0"/>
                <a:hlinkClick r:id="rId3"/>
              </a:rPr>
              <a:t> подземный сцинтилляционный телескоп ИЯИ РАН</a:t>
            </a:r>
            <a:endParaRPr lang="ru-RU" sz="1400" dirty="0" smtClean="0">
              <a:solidFill>
                <a:schemeClr val="bg1"/>
              </a:solidFill>
              <a:latin typeface="Times New Roman" pitchFamily="18" charset="0"/>
              <a:cs typeface="Times New Roman" pitchFamily="18" charset="0"/>
            </a:endParaRPr>
          </a:p>
          <a:p>
            <a:r>
              <a:rPr lang="ru-RU" sz="1400" dirty="0" smtClean="0">
                <a:solidFill>
                  <a:schemeClr val="bg1"/>
                </a:solidFill>
                <a:latin typeface="Times New Roman" pitchFamily="18" charset="0"/>
                <a:cs typeface="Times New Roman" pitchFamily="18" charset="0"/>
                <a:hlinkClick r:id="rId4"/>
              </a:rPr>
              <a:t>Ливневая установка «Ковер-2»</a:t>
            </a:r>
            <a:endParaRPr lang="ru-RU" sz="1400" dirty="0" smtClean="0">
              <a:solidFill>
                <a:schemeClr val="bg1"/>
              </a:solidFill>
              <a:latin typeface="Times New Roman" pitchFamily="18" charset="0"/>
              <a:cs typeface="Times New Roman" pitchFamily="18" charset="0"/>
            </a:endParaRPr>
          </a:p>
          <a:p>
            <a:r>
              <a:rPr lang="ru-RU" sz="1400" dirty="0" smtClean="0">
                <a:solidFill>
                  <a:schemeClr val="bg1"/>
                </a:solidFill>
                <a:latin typeface="Times New Roman" pitchFamily="18" charset="0"/>
                <a:cs typeface="Times New Roman" pitchFamily="18" charset="0"/>
                <a:hlinkClick r:id="rId5"/>
              </a:rPr>
              <a:t>Подземная сверхглубокая низкофоновая лаборатория НЛГЗ-4900 БНО ИЯИ РАН</a:t>
            </a:r>
            <a:endParaRPr lang="ru-RU" sz="1400" dirty="0" smtClean="0">
              <a:solidFill>
                <a:schemeClr val="bg1"/>
              </a:solidFill>
              <a:latin typeface="Times New Roman" pitchFamily="18" charset="0"/>
              <a:cs typeface="Times New Roman" pitchFamily="18" charset="0"/>
            </a:endParaRPr>
          </a:p>
          <a:p>
            <a:r>
              <a:rPr lang="ru-RU" sz="1400" dirty="0" smtClean="0">
                <a:solidFill>
                  <a:schemeClr val="bg1"/>
                </a:solidFill>
                <a:latin typeface="Times New Roman" pitchFamily="18" charset="0"/>
                <a:cs typeface="Times New Roman" pitchFamily="18" charset="0"/>
              </a:rPr>
              <a:t>Подземная лаборатория "КАПРИЗ"</a:t>
            </a:r>
          </a:p>
          <a:p>
            <a:r>
              <a:rPr lang="ru-RU" sz="1400" dirty="0" smtClean="0">
                <a:solidFill>
                  <a:schemeClr val="bg1"/>
                </a:solidFill>
                <a:latin typeface="Times New Roman" pitchFamily="18" charset="0"/>
                <a:cs typeface="Times New Roman" pitchFamily="18" charset="0"/>
              </a:rPr>
              <a:t>Подземная низкофоновая камера "НИКА" (ИЯИ)</a:t>
            </a:r>
          </a:p>
          <a:p>
            <a:r>
              <a:rPr lang="ru-RU" sz="1400" dirty="0" smtClean="0">
                <a:solidFill>
                  <a:schemeClr val="bg1"/>
                </a:solidFill>
                <a:latin typeface="Times New Roman" pitchFamily="18" charset="0"/>
                <a:cs typeface="Times New Roman" pitchFamily="18" charset="0"/>
                <a:hlinkClick r:id="rId6"/>
              </a:rPr>
              <a:t>Галлий германиевый нейтринный телескоп БНО ИЯИ РАН (УНУ ГГНТ)</a:t>
            </a:r>
            <a:endParaRPr lang="ru-RU" sz="14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map_MASTER_cr.jpg"/>
          <p:cNvPicPr>
            <a:picLocks noChangeAspect="1"/>
          </p:cNvPicPr>
          <p:nvPr/>
        </p:nvPicPr>
        <p:blipFill>
          <a:blip r:embed="rId2" cstate="print"/>
          <a:stretch>
            <a:fillRect/>
          </a:stretch>
        </p:blipFill>
        <p:spPr>
          <a:xfrm>
            <a:off x="395536" y="555526"/>
            <a:ext cx="8412264" cy="4050450"/>
          </a:xfrm>
          <a:prstGeom prst="rect">
            <a:avLst/>
          </a:prstGeom>
        </p:spPr>
      </p:pic>
      <p:sp>
        <p:nvSpPr>
          <p:cNvPr id="5" name="Прямоугольник 4"/>
          <p:cNvSpPr/>
          <p:nvPr/>
        </p:nvSpPr>
        <p:spPr>
          <a:xfrm>
            <a:off x="1187624" y="4782790"/>
            <a:ext cx="6912768" cy="360710"/>
          </a:xfrm>
          <a:prstGeom prst="rect">
            <a:avLst/>
          </a:prstGeom>
          <a:noFill/>
        </p:spPr>
        <p:txBody>
          <a:bodyPr wrap="square" lIns="82902" tIns="41451" rIns="82902" bIns="41451">
            <a:spAutoFit/>
          </a:bodyPr>
          <a:lstStyle/>
          <a:p>
            <a:pPr algn="ctr">
              <a:defRPr/>
            </a:pPr>
            <a:r>
              <a:rPr lang="en-US" spc="600" dirty="0" smtClean="0">
                <a:solidFill>
                  <a:schemeClr val="bg1"/>
                </a:solidFill>
                <a:latin typeface="Times New Roman" pitchFamily="18" charset="0"/>
                <a:cs typeface="Times New Roman" pitchFamily="18" charset="0"/>
              </a:rPr>
              <a:t>2002 MASTER 2020</a:t>
            </a:r>
            <a:endParaRPr lang="ru-RU" b="1" spc="60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imes New Roman" pitchFamily="18" charset="0"/>
              <a:ea typeface="Verdana" pitchFamily="34" charset="0"/>
              <a:cs typeface="Times New Roman" pitchFamily="18" charset="0"/>
            </a:endParaRPr>
          </a:p>
        </p:txBody>
      </p:sp>
      <p:pic>
        <p:nvPicPr>
          <p:cNvPr id="7" name="Рисунок 6" descr="brends crop.jpg"/>
          <p:cNvPicPr>
            <a:picLocks noChangeAspect="1"/>
          </p:cNvPicPr>
          <p:nvPr/>
        </p:nvPicPr>
        <p:blipFill>
          <a:blip r:embed="rId3" cstate="print"/>
          <a:stretch>
            <a:fillRect/>
          </a:stretch>
        </p:blipFill>
        <p:spPr>
          <a:xfrm>
            <a:off x="1907704" y="0"/>
            <a:ext cx="5184576" cy="483518"/>
          </a:xfrm>
          <a:prstGeom prst="rect">
            <a:avLst/>
          </a:prstGeom>
        </p:spPr>
      </p:pic>
      <p:sp>
        <p:nvSpPr>
          <p:cNvPr id="8" name="Нижний колонтитул 7"/>
          <p:cNvSpPr>
            <a:spLocks noGrp="1"/>
          </p:cNvSpPr>
          <p:nvPr>
            <p:ph type="ftr" idx="11"/>
          </p:nvPr>
        </p:nvSpPr>
        <p:spPr>
          <a:xfrm>
            <a:off x="0" y="4791075"/>
            <a:ext cx="2897188" cy="352425"/>
          </a:xfrm>
        </p:spPr>
        <p:txBody>
          <a:bodyPr/>
          <a:lstStyle/>
          <a:p>
            <a:pPr>
              <a:defRPr/>
            </a:pPr>
            <a:r>
              <a:rPr lang="en-US" sz="800" dirty="0" smtClean="0">
                <a:solidFill>
                  <a:schemeClr val="bg1"/>
                </a:solidFill>
              </a:rPr>
              <a:t>Vladimir Lipunov, Optical  Observations Reveal  Strong Evidence for High Energy Neutrino </a:t>
            </a:r>
            <a:r>
              <a:rPr lang="en-US" dirty="0" smtClean="0"/>
              <a:t>Progenitor, 05 June 2020</a:t>
            </a:r>
            <a:endParaRPr lang="en-US" dirty="0"/>
          </a:p>
        </p:txBody>
      </p:sp>
      <p:sp>
        <p:nvSpPr>
          <p:cNvPr id="9" name="Прямоугольник 8"/>
          <p:cNvSpPr/>
          <p:nvPr/>
        </p:nvSpPr>
        <p:spPr>
          <a:xfrm>
            <a:off x="539552" y="4227934"/>
            <a:ext cx="1947521" cy="307777"/>
          </a:xfrm>
          <a:prstGeom prst="rect">
            <a:avLst/>
          </a:prstGeom>
        </p:spPr>
        <p:txBody>
          <a:bodyPr wrap="none">
            <a:spAutoFit/>
          </a:bodyPr>
          <a:lstStyle/>
          <a:p>
            <a:r>
              <a:rPr lang="en-US" sz="1400" dirty="0" smtClean="0">
                <a:solidFill>
                  <a:schemeClr val="bg1"/>
                </a:solidFill>
                <a:latin typeface="Times New Roman" pitchFamily="18" charset="0"/>
                <a:cs typeface="Times New Roman" pitchFamily="18" charset="0"/>
              </a:rPr>
              <a:t>http://observ.pereplet.ru/</a:t>
            </a:r>
            <a:endParaRPr lang="ru-RU" sz="1400" dirty="0">
              <a:solidFill>
                <a:schemeClr val="bg1"/>
              </a:solidFill>
              <a:latin typeface="Times New Roman" pitchFamily="18" charset="0"/>
              <a:cs typeface="Times New Roman" pitchFamily="18" charset="0"/>
            </a:endParaRPr>
          </a:p>
        </p:txBody>
      </p:sp>
      <p:sp>
        <p:nvSpPr>
          <p:cNvPr id="10" name="Прямоугольник 9"/>
          <p:cNvSpPr/>
          <p:nvPr/>
        </p:nvSpPr>
        <p:spPr>
          <a:xfrm>
            <a:off x="539552" y="123478"/>
            <a:ext cx="954107" cy="369332"/>
          </a:xfrm>
          <a:prstGeom prst="rect">
            <a:avLst/>
          </a:prstGeom>
        </p:spPr>
        <p:txBody>
          <a:bodyPr wrap="none">
            <a:spAutoFit/>
          </a:bodyPr>
          <a:lstStyle/>
          <a:p>
            <a:r>
              <a:rPr lang="en-US" spc="600" dirty="0" smtClean="0">
                <a:solidFill>
                  <a:schemeClr val="bg1"/>
                </a:solidFill>
                <a:latin typeface="Times New Roman" pitchFamily="18" charset="0"/>
                <a:cs typeface="Times New Roman" pitchFamily="18" charset="0"/>
              </a:rPr>
              <a:t>2002</a:t>
            </a:r>
            <a:endParaRPr lang="ru-RU" dirty="0"/>
          </a:p>
        </p:txBody>
      </p:sp>
      <p:sp>
        <p:nvSpPr>
          <p:cNvPr id="11" name="Прямоугольник 10"/>
          <p:cNvSpPr/>
          <p:nvPr/>
        </p:nvSpPr>
        <p:spPr>
          <a:xfrm>
            <a:off x="7596336" y="123478"/>
            <a:ext cx="954107" cy="369332"/>
          </a:xfrm>
          <a:prstGeom prst="rect">
            <a:avLst/>
          </a:prstGeom>
        </p:spPr>
        <p:txBody>
          <a:bodyPr wrap="none">
            <a:spAutoFit/>
          </a:bodyPr>
          <a:lstStyle/>
          <a:p>
            <a:r>
              <a:rPr lang="en-US" spc="600" dirty="0" smtClean="0">
                <a:solidFill>
                  <a:schemeClr val="bg1"/>
                </a:solidFill>
                <a:latin typeface="Times New Roman" pitchFamily="18" charset="0"/>
                <a:cs typeface="Times New Roman" pitchFamily="18" charset="0"/>
              </a:rPr>
              <a:t>2020</a:t>
            </a:r>
            <a:endParaRPr lang="ru-RU"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Заголовок 1"/>
          <p:cNvSpPr>
            <a:spLocks noGrp="1"/>
          </p:cNvSpPr>
          <p:nvPr>
            <p:ph type="title" idx="4294967295"/>
          </p:nvPr>
        </p:nvSpPr>
        <p:spPr/>
        <p:txBody>
          <a:bodyPr/>
          <a:lstStyle/>
          <a:p>
            <a:pPr eaLnBrk="1" hangingPunct="1"/>
            <a:r>
              <a:rPr lang="en-US" sz="1600" dirty="0" smtClean="0">
                <a:solidFill>
                  <a:schemeClr val="bg1"/>
                </a:solidFill>
              </a:rPr>
              <a:t/>
            </a:r>
            <a:br>
              <a:rPr lang="en-US" sz="1600" dirty="0" smtClean="0">
                <a:solidFill>
                  <a:schemeClr val="bg1"/>
                </a:solidFill>
              </a:rPr>
            </a:br>
            <a:r>
              <a:rPr lang="en-US" sz="3200" dirty="0" smtClean="0">
                <a:solidFill>
                  <a:schemeClr val="bg1"/>
                </a:solidFill>
              </a:rPr>
              <a:t>SHORT GRB</a:t>
            </a:r>
            <a:r>
              <a:rPr lang="en-US" sz="1600" dirty="0" smtClean="0">
                <a:solidFill>
                  <a:schemeClr val="bg1"/>
                </a:solidFill>
              </a:rPr>
              <a:t/>
            </a:r>
            <a:br>
              <a:rPr lang="en-US" sz="1600" dirty="0" smtClean="0">
                <a:solidFill>
                  <a:schemeClr val="bg1"/>
                </a:solidFill>
              </a:rPr>
            </a:br>
            <a:r>
              <a:rPr lang="ru-RU" sz="1600" dirty="0" smtClean="0">
                <a:solidFill>
                  <a:schemeClr val="bg1"/>
                </a:solidFill>
              </a:rPr>
              <a:t>Короткие </a:t>
            </a:r>
            <a:r>
              <a:rPr lang="ru-RU" sz="1600" dirty="0" err="1" smtClean="0">
                <a:solidFill>
                  <a:schemeClr val="bg1"/>
                </a:solidFill>
              </a:rPr>
              <a:t>гамма-всплески</a:t>
            </a:r>
            <a:r>
              <a:rPr lang="ru-RU" sz="1600" dirty="0" smtClean="0">
                <a:solidFill>
                  <a:schemeClr val="bg1"/>
                </a:solidFill>
              </a:rPr>
              <a:t/>
            </a:r>
            <a:br>
              <a:rPr lang="ru-RU" sz="1600" dirty="0" smtClean="0">
                <a:solidFill>
                  <a:schemeClr val="bg1"/>
                </a:solidFill>
              </a:rPr>
            </a:br>
            <a:r>
              <a:rPr lang="ru-RU" sz="1600" dirty="0" smtClean="0">
                <a:solidFill>
                  <a:schemeClr val="bg1"/>
                </a:solidFill>
              </a:rPr>
              <a:t>Слияния </a:t>
            </a:r>
            <a:r>
              <a:rPr lang="ru-RU" sz="1600" dirty="0" err="1" smtClean="0">
                <a:solidFill>
                  <a:schemeClr val="bg1"/>
                </a:solidFill>
              </a:rPr>
              <a:t>релятивистких</a:t>
            </a:r>
            <a:r>
              <a:rPr lang="ru-RU" sz="1600" dirty="0" smtClean="0">
                <a:solidFill>
                  <a:schemeClr val="bg1"/>
                </a:solidFill>
              </a:rPr>
              <a:t> двойных с нейтронной звездой.</a:t>
            </a:r>
          </a:p>
        </p:txBody>
      </p:sp>
      <p:sp>
        <p:nvSpPr>
          <p:cNvPr id="9" name="Нижний колонтитул 8"/>
          <p:cNvSpPr>
            <a:spLocks noGrp="1"/>
          </p:cNvSpPr>
          <p:nvPr>
            <p:ph type="ftr" idx="11"/>
          </p:nvPr>
        </p:nvSpPr>
        <p:spPr>
          <a:xfrm>
            <a:off x="3131840" y="4587974"/>
            <a:ext cx="2897188" cy="352425"/>
          </a:xfrm>
        </p:spPr>
        <p:txBody>
          <a:bodyPr/>
          <a:lstStyle/>
          <a:p>
            <a:pPr>
              <a:defRPr/>
            </a:pPr>
            <a:r>
              <a:rPr lang="en-US" dirty="0" smtClean="0">
                <a:solidFill>
                  <a:schemeClr val="bg1"/>
                </a:solidFill>
              </a:rPr>
              <a:t>Vladimir Lipunov, Optical  Observations Reveal  Strong Evidence for High Energy Neutrino Progenitor, 05 June 2020</a:t>
            </a:r>
            <a:endParaRPr lang="en-US" dirty="0">
              <a:solidFill>
                <a:schemeClr val="bg1"/>
              </a:solidFill>
            </a:endParaRPr>
          </a:p>
        </p:txBody>
      </p:sp>
      <p:pic>
        <p:nvPicPr>
          <p:cNvPr id="5" name="Simu3696.mpg">
            <a:hlinkClick r:id="" action="ppaction://media"/>
          </p:cNvPr>
          <p:cNvPicPr>
            <a:picLocks noRot="1" noChangeAspect="1"/>
          </p:cNvPicPr>
          <p:nvPr>
            <a:videoFile r:link="rId1"/>
          </p:nvPr>
        </p:nvPicPr>
        <p:blipFill>
          <a:blip r:embed="rId3" cstate="print"/>
          <a:stretch>
            <a:fillRect/>
          </a:stretch>
        </p:blipFill>
        <p:spPr>
          <a:xfrm>
            <a:off x="2915816" y="1779662"/>
            <a:ext cx="3352800" cy="2286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1"/>
          <p:cNvSpPr>
            <a:spLocks noGrp="1"/>
          </p:cNvSpPr>
          <p:nvPr>
            <p:ph type="title" idx="4294967295"/>
          </p:nvPr>
        </p:nvSpPr>
        <p:spPr>
          <a:xfrm>
            <a:off x="457200" y="205982"/>
            <a:ext cx="8229600" cy="596503"/>
          </a:xfrm>
        </p:spPr>
        <p:txBody>
          <a:bodyPr lIns="81597" tIns="42431" rIns="81597" bIns="42431"/>
          <a:lstStyle/>
          <a:p>
            <a:pPr eaLnBrk="1" hangingPunct="1"/>
            <a:r>
              <a:rPr lang="en-US" dirty="0" smtClean="0">
                <a:solidFill>
                  <a:schemeClr val="bg1"/>
                </a:solidFill>
              </a:rPr>
              <a:t>Long GRB</a:t>
            </a:r>
            <a:endParaRPr lang="ru-RU" dirty="0" smtClean="0">
              <a:solidFill>
                <a:schemeClr val="bg1"/>
              </a:solidFill>
            </a:endParaRPr>
          </a:p>
        </p:txBody>
      </p:sp>
      <p:pic>
        <p:nvPicPr>
          <p:cNvPr id="6" name="GRB_JET_movie.mpg">
            <a:hlinkClick r:id="" action="ppaction://media"/>
          </p:cNvPr>
          <p:cNvPicPr>
            <a:picLocks noRot="1" noChangeAspect="1"/>
          </p:cNvPicPr>
          <p:nvPr>
            <a:videoFile r:link="rId1"/>
          </p:nvPr>
        </p:nvPicPr>
        <p:blipFill>
          <a:blip r:embed="rId3" cstate="print"/>
          <a:srcRect/>
          <a:stretch>
            <a:fillRect/>
          </a:stretch>
        </p:blipFill>
        <p:spPr bwMode="auto">
          <a:xfrm>
            <a:off x="2339752" y="1563638"/>
            <a:ext cx="4923662" cy="2376264"/>
          </a:xfrm>
          <a:prstGeom prst="rect">
            <a:avLst/>
          </a:prstGeom>
          <a:noFill/>
          <a:ln w="9525">
            <a:noFill/>
            <a:miter lim="800000"/>
            <a:headEnd/>
            <a:tailEnd/>
          </a:ln>
        </p:spPr>
      </p:pic>
      <p:sp>
        <p:nvSpPr>
          <p:cNvPr id="7" name="Нижний колонтитул 6"/>
          <p:cNvSpPr>
            <a:spLocks noGrp="1"/>
          </p:cNvSpPr>
          <p:nvPr>
            <p:ph type="ftr" idx="11"/>
          </p:nvPr>
        </p:nvSpPr>
        <p:spPr>
          <a:xfrm>
            <a:off x="3131840" y="4515966"/>
            <a:ext cx="2897188" cy="352425"/>
          </a:xfrm>
        </p:spPr>
        <p:txBody>
          <a:bodyPr/>
          <a:lstStyle/>
          <a:p>
            <a:pPr>
              <a:defRPr/>
            </a:pPr>
            <a:r>
              <a:rPr lang="en-US" dirty="0" smtClean="0">
                <a:solidFill>
                  <a:schemeClr val="bg1"/>
                </a:solidFill>
              </a:rPr>
              <a:t>Vladimir Lipunov, Optical  Observations Reveal  Strong Evidence for High Energy Neutrino Progenitor, 05 June 2020</a:t>
            </a:r>
            <a:endParaRPr lang="en-US"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Рисунок 2" descr="grb_telescopes.png"/>
          <p:cNvPicPr>
            <a:picLocks noChangeAspect="1"/>
          </p:cNvPicPr>
          <p:nvPr/>
        </p:nvPicPr>
        <p:blipFill>
          <a:blip r:embed="rId2" cstate="print"/>
          <a:srcRect/>
          <a:stretch>
            <a:fillRect/>
          </a:stretch>
        </p:blipFill>
        <p:spPr bwMode="auto">
          <a:xfrm>
            <a:off x="2071688" y="1500190"/>
            <a:ext cx="5143500" cy="3002756"/>
          </a:xfrm>
          <a:prstGeom prst="rect">
            <a:avLst/>
          </a:prstGeom>
          <a:noFill/>
          <a:ln w="9525">
            <a:noFill/>
            <a:miter lim="800000"/>
            <a:headEnd/>
            <a:tailEnd/>
          </a:ln>
        </p:spPr>
      </p:pic>
      <p:sp>
        <p:nvSpPr>
          <p:cNvPr id="11268" name="Прямоугольник 3"/>
          <p:cNvSpPr>
            <a:spLocks noChangeArrowheads="1"/>
          </p:cNvSpPr>
          <p:nvPr/>
        </p:nvSpPr>
        <p:spPr bwMode="auto">
          <a:xfrm>
            <a:off x="285750" y="267894"/>
            <a:ext cx="8643938" cy="1477281"/>
          </a:xfrm>
          <a:prstGeom prst="rect">
            <a:avLst/>
          </a:prstGeom>
          <a:noFill/>
          <a:ln w="9525">
            <a:noFill/>
            <a:miter lim="800000"/>
            <a:headEnd/>
            <a:tailEnd/>
          </a:ln>
        </p:spPr>
        <p:txBody>
          <a:bodyPr lIns="91390" tIns="45697" rIns="91390" bIns="45697">
            <a:spAutoFit/>
          </a:bodyPr>
          <a:lstStyle/>
          <a:p>
            <a:pPr algn="ctr"/>
            <a:r>
              <a:rPr lang="ru-RU">
                <a:solidFill>
                  <a:schemeClr val="bg1"/>
                </a:solidFill>
              </a:rPr>
              <a:t>Слайд из доклада Алана Клотца (проект Тарот).</a:t>
            </a:r>
          </a:p>
          <a:p>
            <a:pPr algn="ctr"/>
            <a:r>
              <a:rPr lang="en-US">
                <a:solidFill>
                  <a:schemeClr val="bg1"/>
                </a:solidFill>
              </a:rPr>
              <a:t>Alain Klotz</a:t>
            </a:r>
            <a:r>
              <a:rPr lang="ru-RU">
                <a:solidFill>
                  <a:schemeClr val="bg1"/>
                </a:solidFill>
              </a:rPr>
              <a:t> </a:t>
            </a:r>
            <a:r>
              <a:rPr lang="en-US">
                <a:solidFill>
                  <a:schemeClr val="bg1"/>
                </a:solidFill>
              </a:rPr>
              <a:t>(TAROT) slide from talk on </a:t>
            </a:r>
          </a:p>
          <a:p>
            <a:pPr algn="ctr"/>
            <a:r>
              <a:rPr lang="en-US" b="1">
                <a:solidFill>
                  <a:schemeClr val="bg1"/>
                </a:solidFill>
              </a:rPr>
              <a:t>BURSTING    UNIVERSE    by    ROBOTS    EYES </a:t>
            </a:r>
          </a:p>
          <a:p>
            <a:pPr algn="ctr"/>
            <a:r>
              <a:rPr lang="en-US" altLang="ru-RU" b="1" i="1">
                <a:solidFill>
                  <a:schemeClr val="bg1"/>
                </a:solidFill>
              </a:rPr>
              <a:t>Conference 14-18 Aug 2017</a:t>
            </a:r>
          </a:p>
          <a:p>
            <a:pPr algn="ctr"/>
            <a:r>
              <a:rPr lang="en-US" altLang="ru-RU" b="1" i="1">
                <a:solidFill>
                  <a:schemeClr val="bg1"/>
                </a:solidFill>
              </a:rPr>
              <a:t>http://master.sai.msu.ru/ru/master2017/program</a:t>
            </a:r>
          </a:p>
        </p:txBody>
      </p:sp>
      <p:sp>
        <p:nvSpPr>
          <p:cNvPr id="6" name="Нижний колонтитул 5"/>
          <p:cNvSpPr>
            <a:spLocks noGrp="1"/>
          </p:cNvSpPr>
          <p:nvPr>
            <p:ph type="ftr" idx="11"/>
          </p:nvPr>
        </p:nvSpPr>
        <p:spPr>
          <a:xfrm>
            <a:off x="683568" y="4803998"/>
            <a:ext cx="7920880" cy="339502"/>
          </a:xfrm>
        </p:spPr>
        <p:txBody>
          <a:bodyPr/>
          <a:lstStyle/>
          <a:p>
            <a:pPr>
              <a:defRPr/>
            </a:pPr>
            <a:r>
              <a:rPr lang="en-US" dirty="0" smtClean="0">
                <a:solidFill>
                  <a:schemeClr val="bg1"/>
                </a:solidFill>
              </a:rPr>
              <a:t>Vladimir Lipunov, Optical  Observations Reveal  Strong Evidence for High Energy Neutrino Progenitor, 05 June 2020</a:t>
            </a:r>
            <a:endParaRPr lang="en-US" dirty="0">
              <a:solidFill>
                <a:schemeClr val="bg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roid Sans Fallback"/>
        <a:cs typeface="Droid Sans Fallback"/>
      </a:majorFont>
      <a:minorFont>
        <a:latin typeface="Arial"/>
        <a:ea typeface="Droid Sans Fallback"/>
        <a:cs typeface="Droid Sans Fallback"/>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4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4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4390</TotalTime>
  <Words>1983</Words>
  <Application>Microsoft Office PowerPoint</Application>
  <PresentationFormat>Экран (16:9)</PresentationFormat>
  <Paragraphs>211</Paragraphs>
  <Slides>55</Slides>
  <Notes>5</Notes>
  <HiddenSlides>0</HiddenSlides>
  <MMClips>8</MMClips>
  <ScaleCrop>false</ScaleCrop>
  <HeadingPairs>
    <vt:vector size="4" baseType="variant">
      <vt:variant>
        <vt:lpstr>Тема</vt:lpstr>
      </vt:variant>
      <vt:variant>
        <vt:i4>1</vt:i4>
      </vt:variant>
      <vt:variant>
        <vt:lpstr>Заголовки слайдов</vt:lpstr>
      </vt:variant>
      <vt:variant>
        <vt:i4>55</vt:i4>
      </vt:variant>
    </vt:vector>
  </HeadingPairs>
  <TitlesOfParts>
    <vt:vector size="56" baseType="lpstr">
      <vt:lpstr>Office Theme</vt:lpstr>
      <vt:lpstr>Слайд 1</vt:lpstr>
      <vt:lpstr>Слайд 2</vt:lpstr>
      <vt:lpstr>Слайд 3</vt:lpstr>
      <vt:lpstr>Слайд 4</vt:lpstr>
      <vt:lpstr>GCN – Gamma Center Network gcn.gsfc.nasa.gov Глобальный астрофизический эксперимент </vt:lpstr>
      <vt:lpstr>Слайд 6</vt:lpstr>
      <vt:lpstr> SHORT GRB Короткие гамма-всплески Слияния релятивистких двойных с нейтронной звездой.</vt:lpstr>
      <vt:lpstr>Long GRB</vt:lpstr>
      <vt:lpstr>Слайд 9</vt:lpstr>
      <vt:lpstr>MASTER Net Detected 10+1 types of the OTs from NEO to redshift z ~ 5.</vt:lpstr>
      <vt:lpstr>Слайд 11</vt:lpstr>
      <vt:lpstr>Слайд 12</vt:lpstr>
      <vt:lpstr>MASTER and Global Physical Experiments</vt:lpstr>
      <vt:lpstr>Слайд 14</vt:lpstr>
      <vt:lpstr>MASTER-Ligo Virgo Colaboration  First Gravitational Wave Event Localisation see more detail in Balanutza talk at 17 Aug 2017 </vt:lpstr>
      <vt:lpstr>Кип Торн в гостях у мастерА  16 Nov 2016,MASTER-team</vt:lpstr>
      <vt:lpstr>MASTER-LVC interaction 17 Aug 2017 first GW source localization</vt:lpstr>
      <vt:lpstr>    Lomonosov Moscow State University,  Sternberg Astronomical Institute   OpticalNeutron Stars Merging Discovery Открытие оптического излучения  - КИЛОНОВОЙ- сливающихся нейтронных звезд 13 October 2017  </vt:lpstr>
      <vt:lpstr>Abott et al., 2017, MULTI-MESSENGER OBSERVATIONS OF A BINARY NEUTRON STAR MERGER, ApJlett, </vt:lpstr>
      <vt:lpstr>Abott et al., 2017, MULTI-MESSENGER OBSERVATIONS OF A BINARY NEUTRON STAR MERGER, ApJlett, </vt:lpstr>
      <vt:lpstr>2017 MASTER publications</vt:lpstr>
      <vt:lpstr>MASTER and Neutrino Detectors 5 years</vt:lpstr>
      <vt:lpstr>Слайд 23</vt:lpstr>
      <vt:lpstr>Слайд 24</vt:lpstr>
      <vt:lpstr>Слайд 25</vt:lpstr>
      <vt:lpstr>Слайд 26</vt:lpstr>
      <vt:lpstr>Multiwavelength follow-up of a rare IceCube neutrino multiplet M. G. Aartsen et al., Astronomy &amp; Astrophysics, Volume 607, id.A115, 22 pp Astron.&amp;Astrophys. 2017  </vt:lpstr>
      <vt:lpstr>Multiwavelength follow-up of a rare IceCube neutrino multiplet M. G. Aartsen et al., Astronomy &amp; Astrophysics, Volume 607, id.A115, 22 pp Astron.&amp;Astrophys. 2017  </vt:lpstr>
      <vt:lpstr> IceCube170922A  Первый подтверждённый иcточник нейтрино высоких энергий Пресс-конференция Национального Научного Фонда США  12 июля 2018  https://www.youtube.com/watch?v=iChBhHpFtMI&amp;list=PLuz-nYA-aka8Zfs9hiCBOcudpYIVSRmOI&amp;index=1</vt:lpstr>
      <vt:lpstr>IceCube170922A  Первый подтверждённый иcточник нейтрино высоких энергий Пресс-конференция Национального Научного Фонда США 12 июля 2018, Видео: https://www.youtube.com/watch?v=iChBhHpFtMI&amp;list=PLuz-nYA-aka8Zfs9hiCBOcudpYIVSRmOI&amp;index=1</vt:lpstr>
      <vt:lpstr>Первый подтверждённый иcточник нейтрино высоких энергий Пресс-конференция Национального Научного Фонда США https://www.youtube.com/watch?v=iChBhHpFtMI&amp;list=PLuz-nYA-aka8Zfs9hiCBOcudpYIVSRmOI&amp;index=1</vt:lpstr>
      <vt:lpstr>IceCube170922A  The IceCube Collaboration et al., Science 361, eaat1378 (2018) 13 July 2018</vt:lpstr>
      <vt:lpstr>  IceCube video</vt:lpstr>
      <vt:lpstr>Слайд 34</vt:lpstr>
      <vt:lpstr>Слайд 35</vt:lpstr>
      <vt:lpstr>Однако хорошо было бы найти какое-то яркое явление сопутствующее нейтринному алерту в ту же минуту!</vt:lpstr>
      <vt:lpstr>22 сентября 2017  через 46+27=73 сек МАСТЕР-Таврида «прибыл» квадрат  в квадрат ошибок IceCube170920A</vt:lpstr>
      <vt:lpstr>МАСТЕР-ТАВРИДА</vt:lpstr>
      <vt:lpstr>Через  27 секунд после получения алерта МАСТЕР-Таврида накрыл квадрат ошибок</vt:lpstr>
      <vt:lpstr>И еще 6 телескопов МАСТЕРа по мере наступления ночи…</vt:lpstr>
      <vt:lpstr>MASTER New Generation</vt:lpstr>
      <vt:lpstr>2017-09-22 23:11:36 UT </vt:lpstr>
      <vt:lpstr>Слайд 43</vt:lpstr>
      <vt:lpstr>Слайд 44</vt:lpstr>
      <vt:lpstr>Слайд 45</vt:lpstr>
      <vt:lpstr>15 years MASTER full light curve </vt:lpstr>
      <vt:lpstr>Изменчивость блазара. TXS 0506 + 056 optical blazar variability rate.</vt:lpstr>
      <vt:lpstr>Explanation Что происходит?</vt:lpstr>
      <vt:lpstr>Explanation Что происходит?</vt:lpstr>
      <vt:lpstr>Explanation Что происходит?</vt:lpstr>
      <vt:lpstr>Изменчивость блазара  TXS 0506 + 056 optical blazar variability rate.</vt:lpstr>
      <vt:lpstr>Слайд 52</vt:lpstr>
      <vt:lpstr>Спасибо!                   Thank you!</vt:lpstr>
      <vt:lpstr>Cosmic Ray Spectrum</vt:lpstr>
      <vt:lpstr>Слайд 55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Lomonosov Moscow State University, Sternberg Astronomical Institute   Gravitatational Wave Astronomy History   Vladimir M. Lipunov</dc:title>
  <dc:creator>VM</dc:creator>
  <cp:lastModifiedBy>VM</cp:lastModifiedBy>
  <cp:revision>214</cp:revision>
  <dcterms:created xsi:type="dcterms:W3CDTF">2017-10-15T07:06:43Z</dcterms:created>
  <dcterms:modified xsi:type="dcterms:W3CDTF">2020-06-06T14:37:38Z</dcterms:modified>
</cp:coreProperties>
</file>